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handoutMasterIdLst>
    <p:handoutMasterId r:id="rId56"/>
  </p:handoutMasterIdLst>
  <p:sldIdLst>
    <p:sldId id="311" r:id="rId2"/>
    <p:sldId id="262" r:id="rId3"/>
    <p:sldId id="296" r:id="rId4"/>
    <p:sldId id="267" r:id="rId5"/>
    <p:sldId id="374" r:id="rId6"/>
    <p:sldId id="265" r:id="rId7"/>
    <p:sldId id="268" r:id="rId8"/>
    <p:sldId id="266" r:id="rId9"/>
    <p:sldId id="363" r:id="rId10"/>
    <p:sldId id="375" r:id="rId11"/>
    <p:sldId id="322" r:id="rId12"/>
    <p:sldId id="347" r:id="rId13"/>
    <p:sldId id="327" r:id="rId14"/>
    <p:sldId id="349" r:id="rId15"/>
    <p:sldId id="325" r:id="rId16"/>
    <p:sldId id="343" r:id="rId17"/>
    <p:sldId id="312" r:id="rId18"/>
    <p:sldId id="270" r:id="rId19"/>
    <p:sldId id="275" r:id="rId20"/>
    <p:sldId id="340" r:id="rId21"/>
    <p:sldId id="371" r:id="rId22"/>
    <p:sldId id="372" r:id="rId23"/>
    <p:sldId id="360" r:id="rId24"/>
    <p:sldId id="373" r:id="rId25"/>
    <p:sldId id="313" r:id="rId26"/>
    <p:sldId id="271" r:id="rId27"/>
    <p:sldId id="273" r:id="rId28"/>
    <p:sldId id="364" r:id="rId29"/>
    <p:sldId id="384" r:id="rId30"/>
    <p:sldId id="365" r:id="rId31"/>
    <p:sldId id="314" r:id="rId32"/>
    <p:sldId id="274" r:id="rId33"/>
    <p:sldId id="272" r:id="rId34"/>
    <p:sldId id="301" r:id="rId35"/>
    <p:sldId id="302" r:id="rId36"/>
    <p:sldId id="351" r:id="rId37"/>
    <p:sldId id="352" r:id="rId38"/>
    <p:sldId id="315" r:id="rId39"/>
    <p:sldId id="299" r:id="rId40"/>
    <p:sldId id="303" r:id="rId41"/>
    <p:sldId id="307" r:id="rId42"/>
    <p:sldId id="385" r:id="rId43"/>
    <p:sldId id="361" r:id="rId44"/>
    <p:sldId id="353" r:id="rId45"/>
    <p:sldId id="354" r:id="rId46"/>
    <p:sldId id="359" r:id="rId47"/>
    <p:sldId id="376" r:id="rId48"/>
    <p:sldId id="386" r:id="rId49"/>
    <p:sldId id="316" r:id="rId50"/>
    <p:sldId id="300" r:id="rId51"/>
    <p:sldId id="306" r:id="rId52"/>
    <p:sldId id="337" r:id="rId53"/>
    <p:sldId id="320" r:id="rId54"/>
    <p:sldId id="339" r:id="rId55"/>
  </p:sldIdLst>
  <p:sldSz cx="6858000" cy="9906000" type="A4"/>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2B62E588-D89A-4BC1-A080-63FA8EF8D5A6}">
          <p14:sldIdLst>
            <p14:sldId id="311"/>
            <p14:sldId id="262"/>
            <p14:sldId id="296"/>
            <p14:sldId id="267"/>
            <p14:sldId id="374"/>
            <p14:sldId id="265"/>
            <p14:sldId id="268"/>
            <p14:sldId id="266"/>
            <p14:sldId id="363"/>
            <p14:sldId id="375"/>
            <p14:sldId id="322"/>
            <p14:sldId id="347"/>
            <p14:sldId id="327"/>
            <p14:sldId id="349"/>
            <p14:sldId id="325"/>
            <p14:sldId id="343"/>
            <p14:sldId id="312"/>
            <p14:sldId id="270"/>
            <p14:sldId id="275"/>
            <p14:sldId id="340"/>
            <p14:sldId id="371"/>
            <p14:sldId id="372"/>
            <p14:sldId id="360"/>
            <p14:sldId id="373"/>
            <p14:sldId id="313"/>
            <p14:sldId id="271"/>
            <p14:sldId id="273"/>
            <p14:sldId id="364"/>
            <p14:sldId id="384"/>
            <p14:sldId id="365"/>
            <p14:sldId id="314"/>
            <p14:sldId id="274"/>
            <p14:sldId id="272"/>
            <p14:sldId id="301"/>
            <p14:sldId id="302"/>
            <p14:sldId id="351"/>
            <p14:sldId id="352"/>
            <p14:sldId id="315"/>
            <p14:sldId id="299"/>
            <p14:sldId id="303"/>
            <p14:sldId id="307"/>
            <p14:sldId id="385"/>
            <p14:sldId id="361"/>
            <p14:sldId id="353"/>
            <p14:sldId id="354"/>
            <p14:sldId id="359"/>
            <p14:sldId id="376"/>
            <p14:sldId id="386"/>
            <p14:sldId id="316"/>
            <p14:sldId id="300"/>
            <p14:sldId id="306"/>
            <p14:sldId id="337"/>
            <p14:sldId id="320"/>
            <p14:sldId id="339"/>
          </p14:sldIdLst>
        </p14:section>
        <p14:section name="Section sans titre" id="{8A40CC6A-CB7E-4EBA-BE70-6AC70806061B}">
          <p14:sldIdLst/>
        </p14:section>
        <p14:section name="Section sans titre" id="{743FEC43-E405-4235-BCDC-1937704CFCCA}">
          <p14:sldIdLst/>
        </p14:section>
        <p14:section name="Section sans titre" id="{A967C66C-24D5-4336-896E-94C83776D3F7}">
          <p14:sldIdLst/>
        </p14:section>
        <p14:section name="Section sans titre" id="{0797C845-8F92-44D2-BBED-D743B69036DE}">
          <p14:sldIdLst/>
        </p14:section>
        <p14:section name="Section sans titre" id="{E5EF8AC0-E8FB-4956-9EB0-C400A85C2D86}">
          <p14:sldIdLst/>
        </p14:section>
        <p14:section name="Section sans titre" id="{71106835-E945-45AD-8A87-39F1B896791E}">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10" autoAdjust="0"/>
  </p:normalViewPr>
  <p:slideViewPr>
    <p:cSldViewPr>
      <p:cViewPr>
        <p:scale>
          <a:sx n="93" d="100"/>
          <a:sy n="93" d="100"/>
        </p:scale>
        <p:origin x="-1338" y="1296"/>
      </p:cViewPr>
      <p:guideLst>
        <p:guide orient="horz" pos="3120"/>
        <p:guide pos="2160"/>
      </p:guideLst>
    </p:cSldViewPr>
  </p:slideViewPr>
  <p:notesTextViewPr>
    <p:cViewPr>
      <p:scale>
        <a:sx n="1" d="1"/>
        <a:sy n="1" d="1"/>
      </p:scale>
      <p:origin x="0" y="0"/>
    </p:cViewPr>
  </p:notesTextViewPr>
  <p:sorterViewPr>
    <p:cViewPr>
      <p:scale>
        <a:sx n="100" d="100"/>
        <a:sy n="100" d="100"/>
      </p:scale>
      <p:origin x="0" y="11100"/>
    </p:cViewPr>
  </p:sorterViewPr>
  <p:notesViewPr>
    <p:cSldViewPr>
      <p:cViewPr varScale="1">
        <p:scale>
          <a:sx n="56" d="100"/>
          <a:sy n="56" d="100"/>
        </p:scale>
        <p:origin x="-2886"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ADF715C-EBEA-4A75-9107-44CB858A5E3B}" type="datetimeFigureOut">
              <a:rPr lang="fr-FR" smtClean="0"/>
              <a:t>17/01/2014</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144684C-CF0F-41E5-BE8A-568D2D1F8717}" type="slidenum">
              <a:rPr lang="fr-FR" smtClean="0"/>
              <a:t>‹N°›</a:t>
            </a:fld>
            <a:endParaRPr lang="fr-FR"/>
          </a:p>
        </p:txBody>
      </p:sp>
    </p:spTree>
    <p:extLst>
      <p:ext uri="{BB962C8B-B14F-4D97-AF65-F5344CB8AC3E}">
        <p14:creationId xmlns:p14="http://schemas.microsoft.com/office/powerpoint/2010/main" val="39844712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514350" y="3076577"/>
            <a:ext cx="5829300" cy="2124074"/>
          </a:xfrm>
        </p:spPr>
        <p:txBody>
          <a:bodyPr/>
          <a:lstStyle>
            <a:lvl1pPr>
              <a:defRPr>
                <a:solidFill>
                  <a:srgbClr val="FF0000"/>
                </a:solidFill>
                <a:latin typeface="Berlin Sans FB" pitchFamily="34" charset="0"/>
              </a:defRPr>
            </a:lvl1pPr>
          </a:lstStyle>
          <a:p>
            <a:r>
              <a:rPr lang="fr-FR" smtClean="0"/>
              <a:t>Modifiez le style du titre</a:t>
            </a:r>
            <a:endParaRPr lang="fr-FR"/>
          </a:p>
        </p:txBody>
      </p:sp>
      <p:sp>
        <p:nvSpPr>
          <p:cNvPr id="3" name="Sous-titre 2"/>
          <p:cNvSpPr>
            <a:spLocks noGrp="1"/>
          </p:cNvSpPr>
          <p:nvPr>
            <p:ph type="subTitle" idx="1"/>
          </p:nvPr>
        </p:nvSpPr>
        <p:spPr>
          <a:xfrm>
            <a:off x="1028700" y="5613401"/>
            <a:ext cx="4800600" cy="2532063"/>
          </a:xfrm>
        </p:spPr>
        <p:txBody>
          <a:bodyPr/>
          <a:lstStyle>
            <a:lvl1pPr marL="0" indent="0" algn="ctr">
              <a:buNone/>
              <a:defRPr>
                <a:solidFill>
                  <a:srgbClr val="0070C0"/>
                </a:solidFill>
                <a:latin typeface="Berlin Sans FB"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8E80C0C0-0CC6-4CD3-858B-194CE3B2CAB6}" type="datetimeFigureOut">
              <a:rPr lang="fr-FR" smtClean="0"/>
              <a:t>17/01/2014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5A87861-A8F0-40E6-B722-617BA6363FC4}" type="slidenum">
              <a:rPr lang="fr-FR" smtClean="0"/>
              <a:t>‹N°›</a:t>
            </a:fld>
            <a:endParaRPr lang="fr-FR"/>
          </a:p>
        </p:txBody>
      </p:sp>
    </p:spTree>
    <p:extLst>
      <p:ext uri="{BB962C8B-B14F-4D97-AF65-F5344CB8AC3E}">
        <p14:creationId xmlns:p14="http://schemas.microsoft.com/office/powerpoint/2010/main" val="154374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8E80C0C0-0CC6-4CD3-858B-194CE3B2CAB6}" type="datetimeFigureOut">
              <a:rPr lang="fr-FR" smtClean="0"/>
              <a:t>17/01/2014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5A87861-A8F0-40E6-B722-617BA6363FC4}" type="slidenum">
              <a:rPr lang="fr-FR" smtClean="0"/>
              <a:t>‹N°›</a:t>
            </a:fld>
            <a:endParaRPr lang="fr-FR"/>
          </a:p>
        </p:txBody>
      </p:sp>
    </p:spTree>
    <p:extLst>
      <p:ext uri="{BB962C8B-B14F-4D97-AF65-F5344CB8AC3E}">
        <p14:creationId xmlns:p14="http://schemas.microsoft.com/office/powerpoint/2010/main" val="1265337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4972050" y="396876"/>
            <a:ext cx="1543050" cy="8451850"/>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342900" y="396876"/>
            <a:ext cx="4476750" cy="845185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8E80C0C0-0CC6-4CD3-858B-194CE3B2CAB6}" type="datetimeFigureOut">
              <a:rPr lang="fr-FR" smtClean="0"/>
              <a:t>17/01/2014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5A87861-A8F0-40E6-B722-617BA6363FC4}" type="slidenum">
              <a:rPr lang="fr-FR" smtClean="0"/>
              <a:t>‹N°›</a:t>
            </a:fld>
            <a:endParaRPr lang="fr-FR"/>
          </a:p>
        </p:txBody>
      </p:sp>
    </p:spTree>
    <p:extLst>
      <p:ext uri="{BB962C8B-B14F-4D97-AF65-F5344CB8AC3E}">
        <p14:creationId xmlns:p14="http://schemas.microsoft.com/office/powerpoint/2010/main" val="670379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8E80C0C0-0CC6-4CD3-858B-194CE3B2CAB6}" type="datetimeFigureOut">
              <a:rPr lang="fr-FR" smtClean="0"/>
              <a:t>17/01/2014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5A87861-A8F0-40E6-B722-617BA6363FC4}" type="slidenum">
              <a:rPr lang="fr-FR" smtClean="0"/>
              <a:t>‹N°›</a:t>
            </a:fld>
            <a:endParaRPr lang="fr-FR"/>
          </a:p>
        </p:txBody>
      </p:sp>
    </p:spTree>
    <p:extLst>
      <p:ext uri="{BB962C8B-B14F-4D97-AF65-F5344CB8AC3E}">
        <p14:creationId xmlns:p14="http://schemas.microsoft.com/office/powerpoint/2010/main" val="206850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541338" y="6365877"/>
            <a:ext cx="5829300" cy="1966913"/>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541338" y="4198940"/>
            <a:ext cx="5829300" cy="21669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8E80C0C0-0CC6-4CD3-858B-194CE3B2CAB6}" type="datetimeFigureOut">
              <a:rPr lang="fr-FR" smtClean="0"/>
              <a:t>17/01/2014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5A87861-A8F0-40E6-B722-617BA6363FC4}" type="slidenum">
              <a:rPr lang="fr-FR" smtClean="0"/>
              <a:t>‹N°›</a:t>
            </a:fld>
            <a:endParaRPr lang="fr-FR"/>
          </a:p>
        </p:txBody>
      </p:sp>
    </p:spTree>
    <p:extLst>
      <p:ext uri="{BB962C8B-B14F-4D97-AF65-F5344CB8AC3E}">
        <p14:creationId xmlns:p14="http://schemas.microsoft.com/office/powerpoint/2010/main" val="3501734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342900" y="2311402"/>
            <a:ext cx="3009900" cy="65373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3505200" y="2311402"/>
            <a:ext cx="3009900" cy="65373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8E80C0C0-0CC6-4CD3-858B-194CE3B2CAB6}" type="datetimeFigureOut">
              <a:rPr lang="fr-FR" smtClean="0"/>
              <a:t>17/01/2014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5A87861-A8F0-40E6-B722-617BA6363FC4}" type="slidenum">
              <a:rPr lang="fr-FR" smtClean="0"/>
              <a:t>‹N°›</a:t>
            </a:fld>
            <a:endParaRPr lang="fr-FR"/>
          </a:p>
        </p:txBody>
      </p:sp>
    </p:spTree>
    <p:extLst>
      <p:ext uri="{BB962C8B-B14F-4D97-AF65-F5344CB8AC3E}">
        <p14:creationId xmlns:p14="http://schemas.microsoft.com/office/powerpoint/2010/main" val="3604007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342900" y="2217740"/>
            <a:ext cx="3030538" cy="92392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342900" y="3141663"/>
            <a:ext cx="3030538" cy="57070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3484564" y="2217740"/>
            <a:ext cx="3030537" cy="92392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3484564" y="3141663"/>
            <a:ext cx="3030537" cy="57070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8E80C0C0-0CC6-4CD3-858B-194CE3B2CAB6}" type="datetimeFigureOut">
              <a:rPr lang="fr-FR" smtClean="0"/>
              <a:t>17/01/2014</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85A87861-A8F0-40E6-B722-617BA6363FC4}" type="slidenum">
              <a:rPr lang="fr-FR" smtClean="0"/>
              <a:t>‹N°›</a:t>
            </a:fld>
            <a:endParaRPr lang="fr-FR"/>
          </a:p>
        </p:txBody>
      </p:sp>
    </p:spTree>
    <p:extLst>
      <p:ext uri="{BB962C8B-B14F-4D97-AF65-F5344CB8AC3E}">
        <p14:creationId xmlns:p14="http://schemas.microsoft.com/office/powerpoint/2010/main" val="3562094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8E80C0C0-0CC6-4CD3-858B-194CE3B2CAB6}" type="datetimeFigureOut">
              <a:rPr lang="fr-FR" smtClean="0"/>
              <a:t>17/01/2014</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85A87861-A8F0-40E6-B722-617BA6363FC4}" type="slidenum">
              <a:rPr lang="fr-FR" smtClean="0"/>
              <a:t>‹N°›</a:t>
            </a:fld>
            <a:endParaRPr lang="fr-FR"/>
          </a:p>
        </p:txBody>
      </p:sp>
    </p:spTree>
    <p:extLst>
      <p:ext uri="{BB962C8B-B14F-4D97-AF65-F5344CB8AC3E}">
        <p14:creationId xmlns:p14="http://schemas.microsoft.com/office/powerpoint/2010/main" val="641958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8E80C0C0-0CC6-4CD3-858B-194CE3B2CAB6}" type="datetimeFigureOut">
              <a:rPr lang="fr-FR" smtClean="0"/>
              <a:t>17/01/2014</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85A87861-A8F0-40E6-B722-617BA6363FC4}" type="slidenum">
              <a:rPr lang="fr-FR" smtClean="0"/>
              <a:t>‹N°›</a:t>
            </a:fld>
            <a:endParaRPr lang="fr-FR"/>
          </a:p>
        </p:txBody>
      </p:sp>
    </p:spTree>
    <p:extLst>
      <p:ext uri="{BB962C8B-B14F-4D97-AF65-F5344CB8AC3E}">
        <p14:creationId xmlns:p14="http://schemas.microsoft.com/office/powerpoint/2010/main" val="500313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342900" y="393702"/>
            <a:ext cx="2255838" cy="1679575"/>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2681289" y="393702"/>
            <a:ext cx="3833812" cy="8455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342900" y="2073275"/>
            <a:ext cx="2255838" cy="67754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a:xfrm>
            <a:off x="342900" y="9417496"/>
            <a:ext cx="2726060" cy="291654"/>
          </a:xfrm>
        </p:spPr>
        <p:txBody>
          <a:bodyPr/>
          <a:lstStyle>
            <a:lvl1pPr>
              <a:defRPr/>
            </a:lvl1pPr>
          </a:lstStyle>
          <a:p>
            <a:r>
              <a:rPr lang="fr-FR" dirty="0" smtClean="0"/>
              <a:t>La rénovation de </a:t>
            </a:r>
            <a:r>
              <a:rPr lang="fr-FR" dirty="0" err="1" smtClean="0"/>
              <a:t>Lambarena</a:t>
            </a:r>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85A87861-A8F0-40E6-B722-617BA6363FC4}" type="slidenum">
              <a:rPr lang="fr-FR" smtClean="0"/>
              <a:t>‹N°›</a:t>
            </a:fld>
            <a:endParaRPr lang="fr-FR" dirty="0"/>
          </a:p>
        </p:txBody>
      </p:sp>
    </p:spTree>
    <p:extLst>
      <p:ext uri="{BB962C8B-B14F-4D97-AF65-F5344CB8AC3E}">
        <p14:creationId xmlns:p14="http://schemas.microsoft.com/office/powerpoint/2010/main" val="4013526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344613" y="6934200"/>
            <a:ext cx="4114800" cy="819150"/>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344613" y="885824"/>
            <a:ext cx="4114800"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344613" y="7753350"/>
            <a:ext cx="4114800" cy="11620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8E80C0C0-0CC6-4CD3-858B-194CE3B2CAB6}" type="datetimeFigureOut">
              <a:rPr lang="fr-FR" smtClean="0"/>
              <a:t>17/01/2014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5A87861-A8F0-40E6-B722-617BA6363FC4}" type="slidenum">
              <a:rPr lang="fr-FR" smtClean="0"/>
              <a:t>‹N°›</a:t>
            </a:fld>
            <a:endParaRPr lang="fr-FR"/>
          </a:p>
        </p:txBody>
      </p:sp>
    </p:spTree>
    <p:extLst>
      <p:ext uri="{BB962C8B-B14F-4D97-AF65-F5344CB8AC3E}">
        <p14:creationId xmlns:p14="http://schemas.microsoft.com/office/powerpoint/2010/main" val="4009704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342900" y="396876"/>
            <a:ext cx="6172200" cy="1651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342900" y="2311402"/>
            <a:ext cx="6172200" cy="6537324"/>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342900" y="9182100"/>
            <a:ext cx="1600200" cy="527050"/>
          </a:xfrm>
          <a:prstGeom prst="rect">
            <a:avLst/>
          </a:prstGeom>
        </p:spPr>
        <p:txBody>
          <a:bodyPr vert="horz" lIns="91440" tIns="45720" rIns="91440" bIns="45720" rtlCol="0" anchor="ctr"/>
          <a:lstStyle>
            <a:lvl1pPr algn="l">
              <a:defRPr sz="1200">
                <a:solidFill>
                  <a:schemeClr val="tx1">
                    <a:tint val="75000"/>
                  </a:schemeClr>
                </a:solidFill>
              </a:defRPr>
            </a:lvl1pPr>
          </a:lstStyle>
          <a:p>
            <a:fld id="{8E80C0C0-0CC6-4CD3-858B-194CE3B2CAB6}" type="datetimeFigureOut">
              <a:rPr lang="fr-FR" smtClean="0"/>
              <a:t>17/01/2014</a:t>
            </a:fld>
            <a:endParaRPr lang="fr-FR"/>
          </a:p>
        </p:txBody>
      </p:sp>
      <p:sp>
        <p:nvSpPr>
          <p:cNvPr id="5" name="Espace réservé du pied de page 4"/>
          <p:cNvSpPr>
            <a:spLocks noGrp="1"/>
          </p:cNvSpPr>
          <p:nvPr>
            <p:ph type="ftr" sz="quarter" idx="3"/>
          </p:nvPr>
        </p:nvSpPr>
        <p:spPr>
          <a:xfrm>
            <a:off x="2343150" y="9182100"/>
            <a:ext cx="2171700" cy="5270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4914900" y="9182100"/>
            <a:ext cx="1600200" cy="527050"/>
          </a:xfrm>
          <a:prstGeom prst="rect">
            <a:avLst/>
          </a:prstGeom>
        </p:spPr>
        <p:txBody>
          <a:bodyPr vert="horz" lIns="91440" tIns="45720" rIns="91440" bIns="45720" rtlCol="0" anchor="ctr"/>
          <a:lstStyle>
            <a:lvl1pPr algn="r">
              <a:defRPr sz="1200">
                <a:solidFill>
                  <a:schemeClr val="tx1">
                    <a:tint val="75000"/>
                  </a:schemeClr>
                </a:solidFill>
              </a:defRPr>
            </a:lvl1pPr>
          </a:lstStyle>
          <a:p>
            <a:fld id="{85A87861-A8F0-40E6-B722-617BA6363FC4}" type="slidenum">
              <a:rPr lang="fr-FR" smtClean="0"/>
              <a:t>‹N°›</a:t>
            </a:fld>
            <a:endParaRPr lang="fr-FR"/>
          </a:p>
        </p:txBody>
      </p:sp>
    </p:spTree>
    <p:extLst>
      <p:ext uri="{BB962C8B-B14F-4D97-AF65-F5344CB8AC3E}">
        <p14:creationId xmlns:p14="http://schemas.microsoft.com/office/powerpoint/2010/main" val="15603493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2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5" Type="http://schemas.openxmlformats.org/officeDocument/2006/relationships/image" Target="../media/image52.jpeg"/><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jpeg"/></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5" Type="http://schemas.openxmlformats.org/officeDocument/2006/relationships/image" Target="../media/image63.jpeg"/><Relationship Id="rId4" Type="http://schemas.openxmlformats.org/officeDocument/2006/relationships/image" Target="../media/image62.jpeg"/></Relationships>
</file>

<file path=ppt/slides/_rels/slide2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3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3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3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 Id="rId5" Type="http://schemas.openxmlformats.org/officeDocument/2006/relationships/image" Target="../media/image82.jpeg"/><Relationship Id="rId4" Type="http://schemas.openxmlformats.org/officeDocument/2006/relationships/image" Target="../media/image81.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 Id="rId4" Type="http://schemas.openxmlformats.org/officeDocument/2006/relationships/image" Target="../media/image87.jpeg"/></Relationships>
</file>

<file path=ppt/slides/_rels/slide4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 Id="rId5" Type="http://schemas.openxmlformats.org/officeDocument/2006/relationships/image" Target="../media/image92.jpeg"/><Relationship Id="rId4" Type="http://schemas.openxmlformats.org/officeDocument/2006/relationships/image" Target="../media/image91.jpeg"/></Relationships>
</file>

<file path=ppt/slides/_rels/slide4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xml"/><Relationship Id="rId4" Type="http://schemas.openxmlformats.org/officeDocument/2006/relationships/image" Target="../media/image97.jpeg"/></Relationships>
</file>

<file path=ppt/slides/_rels/slide47.xml.rels><?xml version="1.0" encoding="UTF-8" standalone="yes"?>
<Relationships xmlns="http://schemas.openxmlformats.org/package/2006/relationships"><Relationship Id="rId3" Type="http://schemas.openxmlformats.org/officeDocument/2006/relationships/image" Target="../media/image99.jpeg"/><Relationship Id="rId7" Type="http://schemas.openxmlformats.org/officeDocument/2006/relationships/image" Target="../media/image103.jpeg"/><Relationship Id="rId2" Type="http://schemas.openxmlformats.org/officeDocument/2006/relationships/image" Target="../media/image98.jpeg"/><Relationship Id="rId1" Type="http://schemas.openxmlformats.org/officeDocument/2006/relationships/slideLayout" Target="../slideLayouts/slideLayout7.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4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L’aménagement du pont</a:t>
            </a:r>
            <a:endParaRPr lang="fr-FR" dirty="0"/>
          </a:p>
        </p:txBody>
      </p:sp>
      <p:sp>
        <p:nvSpPr>
          <p:cNvPr id="3" name="Sous-titre 2"/>
          <p:cNvSpPr>
            <a:spLocks noGrp="1"/>
          </p:cNvSpPr>
          <p:nvPr>
            <p:ph type="subTitle" idx="1"/>
          </p:nvPr>
        </p:nvSpPr>
        <p:spPr/>
        <p:txBody>
          <a:bodyPr/>
          <a:lstStyle/>
          <a:p>
            <a:r>
              <a:rPr lang="fr-FR" dirty="0" smtClean="0"/>
              <a:t>Déplacer la descente</a:t>
            </a:r>
          </a:p>
          <a:p>
            <a:r>
              <a:rPr lang="fr-FR" dirty="0" smtClean="0"/>
              <a:t>Repeindre le pont</a:t>
            </a:r>
          </a:p>
          <a:p>
            <a:r>
              <a:rPr lang="fr-FR" dirty="0" smtClean="0"/>
              <a:t>Changer le guideau</a:t>
            </a:r>
            <a:endParaRPr lang="fr-FR" dirty="0"/>
          </a:p>
        </p:txBody>
      </p:sp>
    </p:spTree>
    <p:extLst>
      <p:ext uri="{BB962C8B-B14F-4D97-AF65-F5344CB8AC3E}">
        <p14:creationId xmlns:p14="http://schemas.microsoft.com/office/powerpoint/2010/main" val="29819217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02973" y="56456"/>
            <a:ext cx="4614213" cy="400110"/>
          </a:xfrm>
          <a:prstGeom prst="rect">
            <a:avLst/>
          </a:prstGeom>
          <a:noFill/>
        </p:spPr>
        <p:txBody>
          <a:bodyPr wrap="none" lIns="91440" tIns="45720" rIns="91440" bIns="45720">
            <a:spAutoFit/>
          </a:bodyPr>
          <a:lstStyle/>
          <a:p>
            <a:pPr algn="ctr"/>
            <a:r>
              <a:rPr lang="fr-FR"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Glaçage et </a:t>
            </a:r>
            <a:r>
              <a:rPr lang="fr-FR" sz="2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couche d’apprêt sur le pont AR</a:t>
            </a:r>
            <a:endParaRPr lang="fr-FR"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 name="Rectangle 2"/>
          <p:cNvSpPr/>
          <p:nvPr/>
        </p:nvSpPr>
        <p:spPr>
          <a:xfrm>
            <a:off x="3717032" y="1064568"/>
            <a:ext cx="3105269" cy="1569660"/>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Pour le pont arrière, Thierry opte pour une nouvelle stratégie. Il réalise d’abord un glaçage en résine qui comble les irrégularités et permet de passer directement la couche d’apprêt</a:t>
            </a:r>
            <a:r>
              <a:rPr lang="fr-FR"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blanc.</a:t>
            </a:r>
            <a:endParaRPr lang="fr-FR"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1048" y="3008784"/>
            <a:ext cx="2961253" cy="3964654"/>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04528"/>
            <a:ext cx="3717032" cy="2776301"/>
          </a:xfrm>
          <a:prstGeom prst="rect">
            <a:avLst/>
          </a:prstGeom>
        </p:spPr>
      </p:pic>
      <p:sp>
        <p:nvSpPr>
          <p:cNvPr id="6" name="Rectangle 5"/>
          <p:cNvSpPr/>
          <p:nvPr/>
        </p:nvSpPr>
        <p:spPr>
          <a:xfrm>
            <a:off x="204810" y="3728864"/>
            <a:ext cx="3512222" cy="3293209"/>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Nous profitons d’un mois de décembre très ensoleillé pour avancer le chantier peinture du pont.</a:t>
            </a:r>
          </a:p>
          <a:p>
            <a:pPr algn="ctr"/>
            <a:endParaRPr lang="fr-FR"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Mais la chance n’est pas avec nous ! La peinture de la première couche cloque à certains endroits et Thierry doit poncer et recommencer… il soupçonne l’acétone ayant imbibé son pantalon. Seconde couche… et le problème se renouvelle. Cette fois nous incriminons la barquette alu utilisée comme bac à peinture… Suite au prochain essai !</a:t>
            </a:r>
          </a:p>
        </p:txBody>
      </p:sp>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129699"/>
            <a:ext cx="3717032" cy="2776301"/>
          </a:xfrm>
          <a:prstGeom prst="rect">
            <a:avLst/>
          </a:prstGeom>
        </p:spPr>
      </p:pic>
      <p:sp>
        <p:nvSpPr>
          <p:cNvPr id="8" name="Rectangle 7"/>
          <p:cNvSpPr/>
          <p:nvPr/>
        </p:nvSpPr>
        <p:spPr>
          <a:xfrm>
            <a:off x="3901514" y="7689304"/>
            <a:ext cx="2880320" cy="1569660"/>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Thierry fait donc les choses « en règle » : combinaison blanche et chaussons bleus pour travailler. </a:t>
            </a:r>
            <a:r>
              <a:rPr lang="fr-FR" sz="16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Reponçage</a:t>
            </a: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et </a:t>
            </a:r>
            <a:r>
              <a:rPr lang="fr-FR" sz="16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n-ième</a:t>
            </a: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couche … et la peinture donne enfin satisfaction ! </a:t>
            </a:r>
          </a:p>
        </p:txBody>
      </p:sp>
    </p:spTree>
    <p:extLst>
      <p:ext uri="{BB962C8B-B14F-4D97-AF65-F5344CB8AC3E}">
        <p14:creationId xmlns:p14="http://schemas.microsoft.com/office/powerpoint/2010/main" val="23905580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Le cockpit</a:t>
            </a:r>
            <a:endParaRPr lang="fr-FR" dirty="0"/>
          </a:p>
        </p:txBody>
      </p:sp>
      <p:sp>
        <p:nvSpPr>
          <p:cNvPr id="3" name="Sous-titre 2"/>
          <p:cNvSpPr>
            <a:spLocks noGrp="1"/>
          </p:cNvSpPr>
          <p:nvPr>
            <p:ph type="subTitle" idx="1"/>
          </p:nvPr>
        </p:nvSpPr>
        <p:spPr/>
        <p:txBody>
          <a:bodyPr>
            <a:normAutofit fontScale="85000" lnSpcReduction="20000"/>
          </a:bodyPr>
          <a:lstStyle/>
          <a:p>
            <a:r>
              <a:rPr lang="fr-FR" dirty="0" smtClean="0"/>
              <a:t>La descente vers le carré</a:t>
            </a:r>
          </a:p>
          <a:p>
            <a:r>
              <a:rPr lang="fr-FR" dirty="0" smtClean="0"/>
              <a:t>Les caillebotis</a:t>
            </a:r>
          </a:p>
          <a:p>
            <a:r>
              <a:rPr lang="fr-FR" dirty="0" smtClean="0"/>
              <a:t>Les instruments de navigation</a:t>
            </a:r>
          </a:p>
          <a:p>
            <a:r>
              <a:rPr lang="fr-FR" dirty="0" smtClean="0"/>
              <a:t>La commande moteur</a:t>
            </a:r>
          </a:p>
          <a:p>
            <a:r>
              <a:rPr lang="fr-FR" dirty="0" smtClean="0"/>
              <a:t>La table</a:t>
            </a:r>
          </a:p>
          <a:p>
            <a:r>
              <a:rPr lang="fr-FR" dirty="0" smtClean="0"/>
              <a:t>Les </a:t>
            </a:r>
            <a:r>
              <a:rPr lang="fr-FR" dirty="0" err="1" smtClean="0"/>
              <a:t>équipets</a:t>
            </a:r>
            <a:endParaRPr lang="fr-FR" dirty="0"/>
          </a:p>
        </p:txBody>
      </p:sp>
    </p:spTree>
    <p:extLst>
      <p:ext uri="{BB962C8B-B14F-4D97-AF65-F5344CB8AC3E}">
        <p14:creationId xmlns:p14="http://schemas.microsoft.com/office/powerpoint/2010/main" val="12720605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2540" y="292129"/>
            <a:ext cx="4474109" cy="584775"/>
          </a:xfrm>
          <a:prstGeom prst="rect">
            <a:avLst/>
          </a:prstGeom>
          <a:noFill/>
        </p:spPr>
        <p:txBody>
          <a:bodyPr wrap="none" lIns="91440" tIns="45720" rIns="91440" bIns="45720">
            <a:spAutoFit/>
          </a:bodyPr>
          <a:lstStyle/>
          <a:p>
            <a:pPr algn="ctr"/>
            <a:r>
              <a:rPr lang="fr-FR" sz="32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La descente vers le carré</a:t>
            </a:r>
            <a:endParaRPr lang="fr-FR" sz="32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 name="Rectangle 2"/>
          <p:cNvSpPr/>
          <p:nvPr/>
        </p:nvSpPr>
        <p:spPr>
          <a:xfrm>
            <a:off x="3309594" y="3892965"/>
            <a:ext cx="3338875" cy="1938992"/>
          </a:xfrm>
          <a:prstGeom prst="rect">
            <a:avLst/>
          </a:prstGeom>
          <a:noFill/>
        </p:spPr>
        <p:txBody>
          <a:bodyPr wrap="square" lIns="91440" tIns="45720" rIns="91440" bIns="45720">
            <a:spAutoFit/>
          </a:bodyPr>
          <a:lstStyle/>
          <a:p>
            <a:pPr algn="ctr"/>
            <a:r>
              <a:rPr lang="fr-FR"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Thierry pose des profilés alu pour faire coulisser le </a:t>
            </a:r>
            <a:r>
              <a:rPr lang="fr-FR" sz="20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plexy</a:t>
            </a:r>
            <a:r>
              <a:rPr lang="fr-FR"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Ils sont collés avec une colle spéciale : celle qui sert à soutenir le pont d’Aquitaine… ça devrait tenir !</a:t>
            </a:r>
          </a:p>
        </p:txBody>
      </p:sp>
      <p:pic>
        <p:nvPicPr>
          <p:cNvPr id="1028" name="Picture 4" descr="C:\Users\CATH\Documents\LAMBARENA\photos\AAA-photos travaux\IMG_031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5639" y="1170203"/>
            <a:ext cx="3232830" cy="241464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47765" y="1561917"/>
            <a:ext cx="2873069" cy="1631216"/>
          </a:xfrm>
          <a:prstGeom prst="rect">
            <a:avLst/>
          </a:prstGeom>
          <a:noFill/>
        </p:spPr>
        <p:txBody>
          <a:bodyPr wrap="square" lIns="91440" tIns="45720" rIns="91440" bIns="45720">
            <a:spAutoFit/>
          </a:bodyPr>
          <a:lstStyle/>
          <a:p>
            <a:pPr algn="ctr"/>
            <a:r>
              <a:rPr lang="fr-FR"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Après avoir découpé le pont pour faire place à la descente, il faut retailler l’assise pour laisser place aux profilés..</a:t>
            </a:r>
          </a:p>
        </p:txBody>
      </p:sp>
      <p:pic>
        <p:nvPicPr>
          <p:cNvPr id="2050" name="Picture 2" descr="C:\Users\CATH\Documents\LAMBARENA\compléments photos 2\P10703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524" y="3584848"/>
            <a:ext cx="3073550" cy="230503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56283" y="6936022"/>
            <a:ext cx="3159355" cy="1323439"/>
          </a:xfrm>
          <a:prstGeom prst="rect">
            <a:avLst/>
          </a:prstGeom>
          <a:noFill/>
        </p:spPr>
        <p:txBody>
          <a:bodyPr wrap="square" lIns="91440" tIns="45720" rIns="91440" bIns="45720">
            <a:spAutoFit/>
          </a:bodyPr>
          <a:lstStyle/>
          <a:p>
            <a:pPr algn="ctr"/>
            <a:r>
              <a:rPr lang="fr-FR"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Thierry pose 2 profilés alu : un rail pour le </a:t>
            </a:r>
            <a:r>
              <a:rPr lang="fr-FR" sz="20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plexy</a:t>
            </a:r>
            <a:r>
              <a:rPr lang="fr-FR"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et un rail pour le volet bois. Le tout coulisse sous le hublot. </a:t>
            </a:r>
          </a:p>
        </p:txBody>
      </p:sp>
      <p:pic>
        <p:nvPicPr>
          <p:cNvPr id="9" name="Picture 2" descr="C:\Users\CATH\Documents\LAMBARENA\photos\AAA-photos travaux\descent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92719" y="6012072"/>
            <a:ext cx="2598599" cy="3479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55062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album travaux\IMG_006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8252" y="1326492"/>
            <a:ext cx="2927175" cy="218634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827939" y="584517"/>
            <a:ext cx="2963311" cy="400110"/>
          </a:xfrm>
          <a:prstGeom prst="rect">
            <a:avLst/>
          </a:prstGeom>
          <a:noFill/>
        </p:spPr>
        <p:txBody>
          <a:bodyPr wrap="none" lIns="91440" tIns="45720" rIns="91440" bIns="45720">
            <a:spAutoFit/>
          </a:bodyPr>
          <a:lstStyle/>
          <a:p>
            <a:pPr algn="ctr"/>
            <a:r>
              <a:rPr lang="fr-FR" sz="2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Rénovation des caillebotis</a:t>
            </a:r>
            <a:endParaRPr lang="fr-FR"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4" name="Rectangle 3"/>
          <p:cNvSpPr/>
          <p:nvPr/>
        </p:nvSpPr>
        <p:spPr>
          <a:xfrm>
            <a:off x="3933055" y="1640632"/>
            <a:ext cx="2592413" cy="1077218"/>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Le ponçage des caillebotis nous révèle qu’ils sont en bois exotique et méritent une rénovation.</a:t>
            </a:r>
            <a:endParaRPr lang="fr-FR"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5" name="Rectangle 4"/>
          <p:cNvSpPr/>
          <p:nvPr/>
        </p:nvSpPr>
        <p:spPr>
          <a:xfrm>
            <a:off x="620689" y="3512840"/>
            <a:ext cx="5616624" cy="1815882"/>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C’est donc parti pour un démontage et quelques heures de ponçage. Catherine passe quelques couches de l’huile de teck… mais a la mauvaise idée d’utiliser le récipient qui a servi pour le vitrificateur. La résine finit par se dissoudre et un film collant s’étale sur le bois ! Pas d’autre solution que de poncer à nouveau ! Et c’est parti pour un 2</a:t>
            </a:r>
            <a:r>
              <a:rPr lang="fr-FR" sz="1600" b="1" baseline="3000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ème</a:t>
            </a: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tour… tout ça pour avoir eu la flemme d’aller chercher une boite de conserve vide… </a:t>
            </a:r>
            <a:endParaRPr lang="fr-FR"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extLst>
      <p:ext uri="{BB962C8B-B14F-4D97-AF65-F5344CB8AC3E}">
        <p14:creationId xmlns:p14="http://schemas.microsoft.com/office/powerpoint/2010/main" val="29571128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907" y="572686"/>
            <a:ext cx="6801093" cy="584775"/>
          </a:xfrm>
          <a:prstGeom prst="rect">
            <a:avLst/>
          </a:prstGeom>
          <a:noFill/>
        </p:spPr>
        <p:txBody>
          <a:bodyPr wrap="none" lIns="91440" tIns="45720" rIns="91440" bIns="45720">
            <a:spAutoFit/>
          </a:bodyPr>
          <a:lstStyle/>
          <a:p>
            <a:pPr algn="ctr"/>
            <a:r>
              <a:rPr lang="fr-FR"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Déplacement des commandes moteur </a:t>
            </a:r>
            <a:endParaRPr lang="fr-FR" sz="32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 name="Rectangle 2"/>
          <p:cNvSpPr/>
          <p:nvPr/>
        </p:nvSpPr>
        <p:spPr>
          <a:xfrm>
            <a:off x="3157396" y="1632462"/>
            <a:ext cx="3349946" cy="1631216"/>
          </a:xfrm>
          <a:prstGeom prst="rect">
            <a:avLst/>
          </a:prstGeom>
          <a:noFill/>
        </p:spPr>
        <p:txBody>
          <a:bodyPr wrap="square" lIns="91440" tIns="45720" rIns="91440" bIns="45720">
            <a:spAutoFit/>
          </a:bodyPr>
          <a:lstStyle/>
          <a:p>
            <a:pPr algn="ctr"/>
            <a:r>
              <a:rPr lang="fr-FR"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Le tableau de commande moteur  doit être déplacé. Il trouve une meilleure place dans l’</a:t>
            </a:r>
            <a:r>
              <a:rPr lang="fr-FR" sz="20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équipet</a:t>
            </a:r>
            <a:r>
              <a:rPr lang="fr-FR"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tribord, à portée de main du barreur.</a:t>
            </a:r>
          </a:p>
        </p:txBody>
      </p:sp>
      <p:pic>
        <p:nvPicPr>
          <p:cNvPr id="2050" name="Picture 2" descr="C:\Users\CATH\Documents\LAMBARENA\photos\AAA-photos travaux\DSCF24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4664" y="1428524"/>
            <a:ext cx="2752732" cy="1835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9545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La coque</a:t>
            </a:r>
            <a:endParaRPr lang="fr-FR" dirty="0"/>
          </a:p>
        </p:txBody>
      </p:sp>
      <p:sp>
        <p:nvSpPr>
          <p:cNvPr id="3" name="Sous-titre 2"/>
          <p:cNvSpPr>
            <a:spLocks noGrp="1"/>
          </p:cNvSpPr>
          <p:nvPr>
            <p:ph type="subTitle" idx="1"/>
          </p:nvPr>
        </p:nvSpPr>
        <p:spPr>
          <a:xfrm>
            <a:off x="548680" y="5613401"/>
            <a:ext cx="5280620" cy="2532063"/>
          </a:xfrm>
        </p:spPr>
        <p:txBody>
          <a:bodyPr/>
          <a:lstStyle/>
          <a:p>
            <a:r>
              <a:rPr lang="fr-FR" dirty="0"/>
              <a:t>Pose du sabot sous le safran</a:t>
            </a:r>
          </a:p>
          <a:p>
            <a:r>
              <a:rPr lang="fr-FR" dirty="0" smtClean="0"/>
              <a:t>Changement des linteaux</a:t>
            </a:r>
          </a:p>
          <a:p>
            <a:r>
              <a:rPr lang="fr-FR" dirty="0" smtClean="0"/>
              <a:t>Rénovation des passe-coque</a:t>
            </a:r>
          </a:p>
          <a:p>
            <a:r>
              <a:rPr lang="fr-FR" dirty="0" smtClean="0"/>
              <a:t>Peinture de la coque</a:t>
            </a:r>
            <a:endParaRPr lang="fr-FR" dirty="0"/>
          </a:p>
        </p:txBody>
      </p:sp>
    </p:spTree>
    <p:extLst>
      <p:ext uri="{BB962C8B-B14F-4D97-AF65-F5344CB8AC3E}">
        <p14:creationId xmlns:p14="http://schemas.microsoft.com/office/powerpoint/2010/main" val="2878680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52246" y="384462"/>
            <a:ext cx="1071126" cy="400110"/>
          </a:xfrm>
          <a:prstGeom prst="rect">
            <a:avLst/>
          </a:prstGeom>
          <a:noFill/>
        </p:spPr>
        <p:txBody>
          <a:bodyPr wrap="none" lIns="91440" tIns="45720" rIns="91440" bIns="45720">
            <a:spAutoFit/>
          </a:bodyPr>
          <a:lstStyle/>
          <a:p>
            <a:pPr algn="ctr"/>
            <a:r>
              <a:rPr lang="fr-FR" sz="2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La quille</a:t>
            </a:r>
            <a:endParaRPr lang="fr-FR"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 name="Rectangle 2"/>
          <p:cNvSpPr/>
          <p:nvPr/>
        </p:nvSpPr>
        <p:spPr>
          <a:xfrm>
            <a:off x="4581128" y="1352600"/>
            <a:ext cx="2016224" cy="2062103"/>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La cale moteur n’est pas étanche : résultat, la quille est pleine d’eau. Thierry se décide à percer une série de trous au bas de la quille pour évacuer l’eau.</a:t>
            </a:r>
            <a:endParaRPr lang="fr-FR"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5123" name="Picture 3" descr="C:\Users\CATH\Documents\LAMBARENA\photos\AAA-photos travaux\P105095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8495" y="1065013"/>
            <a:ext cx="3516569" cy="263727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88494" y="4232920"/>
            <a:ext cx="5892834" cy="830997"/>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Fred installe sa pompe à vide pour achever d’assécher la quille. Il n’y aura plus qu’à résiner les trous !</a:t>
            </a:r>
          </a:p>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Et bien sûr, le fond de la cale moteur a été au préalable étanchéifié.</a:t>
            </a:r>
          </a:p>
        </p:txBody>
      </p:sp>
      <p:pic>
        <p:nvPicPr>
          <p:cNvPr id="5124" name="Picture 4" descr="C:\Users\CATH\Documents\LAMBARENA\photos\AAA-photos travaux\IMG_039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5179" y="5961112"/>
            <a:ext cx="3919464" cy="2927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23535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L’aménagement de la cabine AR</a:t>
            </a:r>
            <a:endParaRPr lang="fr-FR" dirty="0"/>
          </a:p>
        </p:txBody>
      </p:sp>
      <p:sp>
        <p:nvSpPr>
          <p:cNvPr id="3" name="Sous-titre 2"/>
          <p:cNvSpPr>
            <a:spLocks noGrp="1"/>
          </p:cNvSpPr>
          <p:nvPr>
            <p:ph type="subTitle" idx="1"/>
          </p:nvPr>
        </p:nvSpPr>
        <p:spPr/>
        <p:txBody>
          <a:bodyPr/>
          <a:lstStyle/>
          <a:p>
            <a:r>
              <a:rPr lang="fr-FR" dirty="0" smtClean="0"/>
              <a:t>Construction du lit</a:t>
            </a:r>
          </a:p>
          <a:p>
            <a:r>
              <a:rPr lang="fr-FR" dirty="0" smtClean="0"/>
              <a:t>Pose d’un placard latéral</a:t>
            </a:r>
          </a:p>
          <a:p>
            <a:r>
              <a:rPr lang="fr-FR" dirty="0" smtClean="0"/>
              <a:t>Pose d’un hublot</a:t>
            </a:r>
          </a:p>
        </p:txBody>
      </p:sp>
    </p:spTree>
    <p:extLst>
      <p:ext uri="{BB962C8B-B14F-4D97-AF65-F5344CB8AC3E}">
        <p14:creationId xmlns:p14="http://schemas.microsoft.com/office/powerpoint/2010/main" val="3115223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C:\Users\CATH\Documents\LAMBARENA\photos\AAA-photos travaux\DSCF244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1297" y="6921955"/>
            <a:ext cx="3332040" cy="249903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45209" y="584517"/>
            <a:ext cx="5128775" cy="400110"/>
          </a:xfrm>
          <a:prstGeom prst="rect">
            <a:avLst/>
          </a:prstGeom>
          <a:noFill/>
        </p:spPr>
        <p:txBody>
          <a:bodyPr wrap="none" lIns="91440" tIns="45720" rIns="91440" bIns="45720">
            <a:spAutoFit/>
          </a:bodyPr>
          <a:lstStyle/>
          <a:p>
            <a:pPr algn="ctr"/>
            <a:r>
              <a:rPr lang="fr-FR"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La cabine AR fait place à une grande couchette</a:t>
            </a:r>
            <a:endParaRPr lang="fr-FR"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 name="Rectangle 2"/>
          <p:cNvSpPr/>
          <p:nvPr/>
        </p:nvSpPr>
        <p:spPr>
          <a:xfrm>
            <a:off x="4509121" y="2127051"/>
            <a:ext cx="1944216" cy="1077218"/>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La structure basse est conservée : elle héberge au fond 2 cuves d’eau douce.</a:t>
            </a:r>
            <a:endParaRPr lang="fr-FR"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6" name="Rectangle 5"/>
          <p:cNvSpPr/>
          <p:nvPr/>
        </p:nvSpPr>
        <p:spPr>
          <a:xfrm>
            <a:off x="567976" y="4304928"/>
            <a:ext cx="5669335" cy="1077218"/>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Le mobilier est démonté et une armature est ajoutée au niveau de la banquette pour former une grande couchette. Les plaques de la couchette pourront se soulever pour accéder au plancher et laisseront la place pour des casiers de rangement au sol. </a:t>
            </a:r>
            <a:endParaRPr lang="fr-FR"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7" name="Picture 2" descr="C:\Users\CATH\Documents\LAMBARENA\photos\AAA-photos travaux\DSCF241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6065" y="1471776"/>
            <a:ext cx="3456233" cy="2592174"/>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C:\Users\CATH\Documents\LAMBARENA\photos\AAA-photos travaux\DSCF244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951" y="5601072"/>
            <a:ext cx="3122089" cy="2341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65496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66974" y="584517"/>
            <a:ext cx="4885247" cy="400110"/>
          </a:xfrm>
          <a:prstGeom prst="rect">
            <a:avLst/>
          </a:prstGeom>
          <a:noFill/>
        </p:spPr>
        <p:txBody>
          <a:bodyPr wrap="none" lIns="91440" tIns="45720" rIns="91440" bIns="45720">
            <a:spAutoFit/>
          </a:bodyPr>
          <a:lstStyle/>
          <a:p>
            <a:pPr algn="ctr"/>
            <a:r>
              <a:rPr lang="fr-FR" sz="2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Un hublot est percé sur l’arrière de la cabine</a:t>
            </a:r>
            <a:endParaRPr lang="fr-FR"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 name="Rectangle 2"/>
          <p:cNvSpPr/>
          <p:nvPr/>
        </p:nvSpPr>
        <p:spPr>
          <a:xfrm>
            <a:off x="509762" y="4887797"/>
            <a:ext cx="2379440" cy="1077218"/>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Le pont est découpé sur l’arrière de la cabine et un nouveau hublot est mis en place.</a:t>
            </a:r>
            <a:endParaRPr lang="fr-FR"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8" name="Rectangle 7"/>
          <p:cNvSpPr/>
          <p:nvPr/>
        </p:nvSpPr>
        <p:spPr>
          <a:xfrm>
            <a:off x="3761342" y="7421471"/>
            <a:ext cx="2266097" cy="1077218"/>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Le plafond de la cabine est isolé avec des plaques de liège.</a:t>
            </a:r>
          </a:p>
          <a:p>
            <a:pPr algn="ctr"/>
            <a:endPar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9" name="Picture 2" descr="C:\Users\CATH\Documents\LAMBARENA\photos\AAA-photos travaux\IMG_023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9761" y="1243736"/>
            <a:ext cx="2379440" cy="31856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CATH\Documents\LAMBARENA\photos\AAA-photos travaux\IMG_02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2886" y="1296609"/>
            <a:ext cx="3160001" cy="236024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Users\CATH\Documents\LAMBARENA\photos\AAA-photos travaux\IMG_024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74690" y="3893054"/>
            <a:ext cx="2539165" cy="339954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C:\Users\CATH\Documents\LAMBARENA\photos\AAA-photos travaux\IMG_025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9761" y="6306422"/>
            <a:ext cx="2902694" cy="216806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996198" y="8733457"/>
            <a:ext cx="4570611" cy="584775"/>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Les hublots fixes sont rénovés : le </a:t>
            </a:r>
            <a:r>
              <a:rPr lang="fr-FR" sz="16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plexy</a:t>
            </a: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est changé et l’étanchéité refaite.</a:t>
            </a:r>
            <a:endParaRPr lang="fr-FR"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extLst>
      <p:ext uri="{BB962C8B-B14F-4D97-AF65-F5344CB8AC3E}">
        <p14:creationId xmlns:p14="http://schemas.microsoft.com/office/powerpoint/2010/main" val="40965496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7164" y="384462"/>
            <a:ext cx="5224892" cy="400110"/>
          </a:xfrm>
          <a:prstGeom prst="rect">
            <a:avLst/>
          </a:prstGeom>
          <a:noFill/>
        </p:spPr>
        <p:txBody>
          <a:bodyPr wrap="none" lIns="91440" tIns="45720" rIns="91440" bIns="45720">
            <a:spAutoFit/>
          </a:bodyPr>
          <a:lstStyle/>
          <a:p>
            <a:pPr algn="ctr"/>
            <a:r>
              <a:rPr lang="fr-FR" sz="2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Autre chantier important : déplacer la descente</a:t>
            </a:r>
            <a:endParaRPr lang="fr-FR"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 name="Rectangle 2"/>
          <p:cNvSpPr/>
          <p:nvPr/>
        </p:nvSpPr>
        <p:spPr>
          <a:xfrm>
            <a:off x="507079" y="1208584"/>
            <a:ext cx="5605061" cy="830997"/>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Une échelle très raide descend vers la table à carte à l’arrière : c’est dangereux, pas pratique et inadapté à notre projet de cabine AR.</a:t>
            </a:r>
            <a:endParaRPr lang="fr-FR"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8" name="Rectangle 7"/>
          <p:cNvSpPr/>
          <p:nvPr/>
        </p:nvSpPr>
        <p:spPr>
          <a:xfrm>
            <a:off x="269536" y="4953000"/>
            <a:ext cx="2772309" cy="1815882"/>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Visiblement, à l’origine la descente se faisait vers le carré : la réouverture sera assez facile.</a:t>
            </a:r>
          </a:p>
          <a:p>
            <a:pPr algn="ctr"/>
            <a:r>
              <a:rPr lang="fr-FR" sz="16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Les instruments et le tableau de commande du moteur devront être déplacés.</a:t>
            </a:r>
            <a:endParaRPr lang="fr-FR"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2" name="Rectangle 11"/>
          <p:cNvSpPr/>
          <p:nvPr/>
        </p:nvSpPr>
        <p:spPr>
          <a:xfrm>
            <a:off x="3309610" y="8016813"/>
            <a:ext cx="2397785" cy="830997"/>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Le carré était sombre : un petit hublot subsiste de l’ancienne descente</a:t>
            </a:r>
            <a:r>
              <a:rPr lang="fr-FR"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AV.</a:t>
            </a:r>
            <a:endParaRPr lang="fr-FR"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10" name="Picture 3" descr="C:\Users\CATH\Pictures\Lambarena\avant\DSCF602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3731" y="2218640"/>
            <a:ext cx="2439206" cy="20142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Users\CATH\Documents\LAMBARENA\album travaux\DSCF601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9000" y="4616195"/>
            <a:ext cx="2223987" cy="296531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7" descr="C:\Users\CATH\Pictures\Lambarena\avant\DSCF608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2375" y="7417049"/>
            <a:ext cx="2479470" cy="185528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CATH\Pictures\Lambarena\avant\DSCF605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96065" y="2273378"/>
            <a:ext cx="2612727" cy="1959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65496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CATH\Documents\LAMBARENA\photos\AAA-photos travaux\P107012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2060" y="859565"/>
            <a:ext cx="2846900" cy="213505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006552" y="184407"/>
            <a:ext cx="2656818" cy="400110"/>
          </a:xfrm>
          <a:prstGeom prst="rect">
            <a:avLst/>
          </a:prstGeom>
          <a:noFill/>
        </p:spPr>
        <p:txBody>
          <a:bodyPr wrap="none" lIns="91440" tIns="45720" rIns="91440" bIns="45720">
            <a:spAutoFit/>
          </a:bodyPr>
          <a:lstStyle/>
          <a:p>
            <a:pPr algn="ctr"/>
            <a:r>
              <a:rPr lang="fr-FR"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Placard de la cabine AR</a:t>
            </a:r>
            <a:endParaRPr lang="fr-FR"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4" name="Rectangle 3"/>
          <p:cNvSpPr/>
          <p:nvPr/>
        </p:nvSpPr>
        <p:spPr>
          <a:xfrm>
            <a:off x="3212976" y="1197669"/>
            <a:ext cx="3523039" cy="1323439"/>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Nous profitons de l’espace pour construire un très grand  placard sur le côté tribord de la cabine. Thierry pose d’abord une ossature en bois qui va accueillir 2 étagères.</a:t>
            </a:r>
            <a:endParaRPr lang="fr-FR"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4098" name="Picture 2" descr="C:\Users\CATH\Documents\LAMBARENA\compléments photos 2\P107031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2060" y="4881004"/>
            <a:ext cx="3278948" cy="2459071"/>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CATH\Documents\LAMBARENA\compléments photos 2\P107030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6608" y="2994618"/>
            <a:ext cx="3024336" cy="226812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19392" y="3220738"/>
            <a:ext cx="3381616" cy="1569660"/>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Les étagères</a:t>
            </a:r>
            <a:r>
              <a:rPr lang="fr-FR"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sont découpées dans une plaque de </a:t>
            </a:r>
            <a:r>
              <a:rPr lang="fr-FR" sz="16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comasel</a:t>
            </a: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épais. La difficulté est de tailler le morceau aux bonnes mesures car rien n’est droit. Catherine fait un gabarit dans un rouleau de papier peint</a:t>
            </a:r>
            <a:endParaRPr lang="fr-FR"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8" name="Rectangle 7"/>
          <p:cNvSpPr/>
          <p:nvPr/>
        </p:nvSpPr>
        <p:spPr>
          <a:xfrm>
            <a:off x="3746608" y="5944562"/>
            <a:ext cx="2202672" cy="830997"/>
          </a:xfrm>
          <a:prstGeom prst="rect">
            <a:avLst/>
          </a:prstGeom>
          <a:noFill/>
        </p:spPr>
        <p:txBody>
          <a:bodyPr wrap="square" lIns="91440" tIns="45720" rIns="91440" bIns="45720">
            <a:spAutoFit/>
          </a:bodyPr>
          <a:lstStyle/>
          <a:p>
            <a:pPr algn="ctr"/>
            <a:r>
              <a:rPr lang="fr-FR" sz="16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Opération réussie : les étagères s’ajustent correctement.</a:t>
            </a:r>
            <a:endParaRPr lang="fr-FR"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4100" name="Picture 4" descr="C:\Users\CATH\Documents\LAMBARENA\compléments photos 2\P107032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99382" y="7517349"/>
            <a:ext cx="2950225" cy="221254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20879" y="7833320"/>
            <a:ext cx="3214081" cy="1323439"/>
          </a:xfrm>
          <a:prstGeom prst="rect">
            <a:avLst/>
          </a:prstGeom>
          <a:noFill/>
        </p:spPr>
        <p:txBody>
          <a:bodyPr wrap="square" lIns="91440" tIns="45720" rIns="91440" bIns="45720">
            <a:spAutoFit/>
          </a:bodyPr>
          <a:lstStyle/>
          <a:p>
            <a:pPr algn="ctr"/>
            <a:r>
              <a:rPr lang="fr-FR" sz="16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Catherine trace la façade dans la plaque de </a:t>
            </a:r>
            <a:r>
              <a:rPr lang="fr-FR" sz="1600" b="1" cap="none" spc="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comasel</a:t>
            </a:r>
            <a:r>
              <a:rPr lang="fr-FR" sz="16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a:t>
            </a:r>
          </a:p>
          <a:p>
            <a:pPr algn="ctr"/>
            <a:r>
              <a:rPr lang="fr-FR" sz="16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Quelques vis et le placard est prêt ! Reste à décoller le film protecteur bleu et poncer un peu les bord</a:t>
            </a: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a:t>
            </a:r>
            <a:endParaRPr lang="fr-FR"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extLst>
      <p:ext uri="{BB962C8B-B14F-4D97-AF65-F5344CB8AC3E}">
        <p14:creationId xmlns:p14="http://schemas.microsoft.com/office/powerpoint/2010/main" val="21366862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58114" y="0"/>
            <a:ext cx="4307846" cy="400110"/>
          </a:xfrm>
          <a:prstGeom prst="rect">
            <a:avLst/>
          </a:prstGeom>
          <a:noFill/>
        </p:spPr>
        <p:txBody>
          <a:bodyPr wrap="none" lIns="91440" tIns="45720" rIns="91440" bIns="45720">
            <a:spAutoFit/>
          </a:bodyPr>
          <a:lstStyle/>
          <a:p>
            <a:pPr algn="ctr"/>
            <a:r>
              <a:rPr lang="fr-FR" sz="2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Restructuration de l’</a:t>
            </a:r>
            <a:r>
              <a:rPr lang="fr-FR" sz="2000" b="1" cap="none" spc="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équipet</a:t>
            </a:r>
            <a:r>
              <a:rPr lang="fr-FR" sz="2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de </a:t>
            </a:r>
            <a:r>
              <a:rPr lang="fr-FR" sz="2000" b="1" cap="none" spc="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babord</a:t>
            </a:r>
            <a:endParaRPr lang="fr-FR"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7" name="Rectangle 6"/>
          <p:cNvSpPr/>
          <p:nvPr/>
        </p:nvSpPr>
        <p:spPr>
          <a:xfrm>
            <a:off x="3883421" y="990750"/>
            <a:ext cx="2785939" cy="2554545"/>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Au dessus de l’ancienne table à cartes, un  grand panneau de bois accueillait les instruments de navigation et  2 </a:t>
            </a:r>
            <a:r>
              <a:rPr lang="fr-FR" sz="16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équipets</a:t>
            </a: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sur la droite.</a:t>
            </a:r>
          </a:p>
          <a:p>
            <a:pPr algn="ctr"/>
            <a:endParaRPr lang="fr-FR"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Nous décidons d’en faire un grand </a:t>
            </a:r>
            <a:r>
              <a:rPr lang="fr-FR" sz="16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équipet</a:t>
            </a: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avec 3 ouvertures en </a:t>
            </a:r>
            <a:r>
              <a:rPr lang="fr-FR"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p</a:t>
            </a: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laçant une étagère sur la partie gauche.</a:t>
            </a:r>
            <a:endParaRPr lang="fr-FR"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22777"/>
            <a:ext cx="3645024" cy="2722518"/>
          </a:xfrm>
          <a:prstGeom prst="rect">
            <a:avLst/>
          </a:prstGeom>
        </p:spPr>
      </p:pic>
      <p:sp>
        <p:nvSpPr>
          <p:cNvPr id="5" name="Rectangle 4"/>
          <p:cNvSpPr/>
          <p:nvPr/>
        </p:nvSpPr>
        <p:spPr>
          <a:xfrm>
            <a:off x="35294" y="4808984"/>
            <a:ext cx="2785939" cy="1077218"/>
          </a:xfrm>
          <a:prstGeom prst="rect">
            <a:avLst/>
          </a:prstGeom>
          <a:noFill/>
        </p:spPr>
        <p:txBody>
          <a:bodyPr wrap="square" lIns="91440" tIns="45720" rIns="91440" bIns="45720">
            <a:spAutoFit/>
          </a:bodyPr>
          <a:lstStyle/>
          <a:p>
            <a:pPr algn="ctr"/>
            <a:r>
              <a:rPr lang="fr-FR" sz="16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Cath</a:t>
            </a: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pose un panneau de </a:t>
            </a:r>
            <a:r>
              <a:rPr lang="fr-FR" sz="16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comasel</a:t>
            </a: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avec 2 trous.</a:t>
            </a:r>
          </a:p>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Le 3</a:t>
            </a:r>
            <a:r>
              <a:rPr lang="fr-FR" sz="1600" b="1" baseline="3000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ème</a:t>
            </a: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trou est ensuite découpé sur place avec la Fein.</a:t>
            </a:r>
            <a:endParaRPr lang="fr-FR"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4579" y="3978332"/>
            <a:ext cx="3548397" cy="2650346"/>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94" y="6897216"/>
            <a:ext cx="3848127" cy="2874218"/>
          </a:xfrm>
          <a:prstGeom prst="rect">
            <a:avLst/>
          </a:prstGeom>
        </p:spPr>
      </p:pic>
      <p:sp>
        <p:nvSpPr>
          <p:cNvPr id="8" name="Rectangle 7"/>
          <p:cNvSpPr/>
          <p:nvPr/>
        </p:nvSpPr>
        <p:spPr>
          <a:xfrm>
            <a:off x="4010298" y="7492212"/>
            <a:ext cx="2785940" cy="1077218"/>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Les trous sont ensuite poncés pour arrondir les angles.</a:t>
            </a:r>
          </a:p>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Une baguette est posée en jointure avec la cloison.</a:t>
            </a:r>
          </a:p>
        </p:txBody>
      </p:sp>
    </p:spTree>
    <p:extLst>
      <p:ext uri="{BB962C8B-B14F-4D97-AF65-F5344CB8AC3E}">
        <p14:creationId xmlns:p14="http://schemas.microsoft.com/office/powerpoint/2010/main" val="22093108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14788" y="184407"/>
            <a:ext cx="2589619" cy="400110"/>
          </a:xfrm>
          <a:prstGeom prst="rect">
            <a:avLst/>
          </a:prstGeom>
          <a:noFill/>
        </p:spPr>
        <p:txBody>
          <a:bodyPr wrap="none" lIns="91440" tIns="45720" rIns="91440" bIns="45720">
            <a:spAutoFit/>
          </a:bodyPr>
          <a:lstStyle/>
          <a:p>
            <a:pPr algn="ctr"/>
            <a:r>
              <a:rPr lang="fr-FR" sz="2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Plaquage des cloisons</a:t>
            </a:r>
            <a:endParaRPr lang="fr-FR"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7" name="Rectangle 6"/>
          <p:cNvSpPr/>
          <p:nvPr/>
        </p:nvSpPr>
        <p:spPr>
          <a:xfrm>
            <a:off x="3333204" y="1406968"/>
            <a:ext cx="3240360" cy="1077218"/>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La cloison côté salle d’eau et la coque </a:t>
            </a:r>
            <a:r>
              <a:rPr lang="fr-FR" sz="16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babord</a:t>
            </a: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sont recouverts de </a:t>
            </a:r>
            <a:r>
              <a:rPr lang="fr-FR" sz="16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comasel</a:t>
            </a:r>
            <a:r>
              <a:rPr lang="fr-FR"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premiers essais de </a:t>
            </a:r>
            <a:r>
              <a:rPr lang="fr-FR" sz="16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Cath</a:t>
            </a: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perfectible… </a:t>
            </a: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a:t>
            </a:r>
            <a:endParaRPr lang="fr-FR"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82590"/>
            <a:ext cx="2716302" cy="3636702"/>
          </a:xfrm>
          <a:prstGeom prst="rect">
            <a:avLst/>
          </a:prstGeom>
        </p:spPr>
      </p:pic>
    </p:spTree>
    <p:extLst>
      <p:ext uri="{BB962C8B-B14F-4D97-AF65-F5344CB8AC3E}">
        <p14:creationId xmlns:p14="http://schemas.microsoft.com/office/powerpoint/2010/main" val="22093108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82489" y="72425"/>
            <a:ext cx="3090653" cy="400110"/>
          </a:xfrm>
          <a:prstGeom prst="rect">
            <a:avLst/>
          </a:prstGeom>
          <a:noFill/>
        </p:spPr>
        <p:txBody>
          <a:bodyPr wrap="none" lIns="91440" tIns="45720" rIns="91440" bIns="45720">
            <a:spAutoFit/>
          </a:bodyPr>
          <a:lstStyle/>
          <a:p>
            <a:pPr algn="ctr"/>
            <a:r>
              <a:rPr lang="fr-FR" sz="2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Fermeture de la cabine AR</a:t>
            </a:r>
            <a:endParaRPr lang="fr-FR"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 name="Rectangle 2"/>
          <p:cNvSpPr/>
          <p:nvPr/>
        </p:nvSpPr>
        <p:spPr>
          <a:xfrm>
            <a:off x="2591090" y="875109"/>
            <a:ext cx="4025261" cy="830997"/>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Une cloison est montée au bout de la cuisine avec un retour pour laisser l’espace d’ouverture de la porte vers la cabine.</a:t>
            </a:r>
          </a:p>
        </p:txBody>
      </p:sp>
      <p:pic>
        <p:nvPicPr>
          <p:cNvPr id="5122" name="Picture 2" descr="C:\Users\CATH\Documents\LAMBARENA\compléments photos 2\P107032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6108" y="472535"/>
            <a:ext cx="2284060" cy="3045588"/>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CATH\Documents\LAMBARENA\compléments photos 2\P107033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33056" y="1933373"/>
            <a:ext cx="2376988" cy="31695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487644" y="5316667"/>
            <a:ext cx="3403714" cy="1077218"/>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Thierry a acheté une jolie porte provenant d’un catamaran de luxe… côté face elle est en bois, mais côté pile elle est toute blanche</a:t>
            </a:r>
          </a:p>
        </p:txBody>
      </p:sp>
      <p:pic>
        <p:nvPicPr>
          <p:cNvPr id="5124" name="Picture 4" descr="C:\Users\CATH\Documents\LAMBARENA\compléments photos 2\P10703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333" y="3824078"/>
            <a:ext cx="3410311" cy="2557587"/>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77062" y="7019338"/>
            <a:ext cx="3428999" cy="2561166"/>
          </a:xfrm>
          <a:prstGeom prst="rect">
            <a:avLst/>
          </a:prstGeom>
        </p:spPr>
      </p:pic>
      <p:sp>
        <p:nvSpPr>
          <p:cNvPr id="9" name="Rectangle 8"/>
          <p:cNvSpPr/>
          <p:nvPr/>
        </p:nvSpPr>
        <p:spPr>
          <a:xfrm>
            <a:off x="103067" y="7761312"/>
            <a:ext cx="2488023" cy="1077218"/>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Reste l’encadrement à faire… délicat : on fait à nouveau appel aux talents de Patrice !</a:t>
            </a:r>
          </a:p>
        </p:txBody>
      </p:sp>
    </p:spTree>
    <p:extLst>
      <p:ext uri="{BB962C8B-B14F-4D97-AF65-F5344CB8AC3E}">
        <p14:creationId xmlns:p14="http://schemas.microsoft.com/office/powerpoint/2010/main" val="4211098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72697" y="184407"/>
            <a:ext cx="1473801" cy="400110"/>
          </a:xfrm>
          <a:prstGeom prst="rect">
            <a:avLst/>
          </a:prstGeom>
          <a:noFill/>
        </p:spPr>
        <p:txBody>
          <a:bodyPr wrap="none" lIns="91440" tIns="45720" rIns="91440" bIns="45720">
            <a:spAutoFit/>
          </a:bodyPr>
          <a:lstStyle/>
          <a:p>
            <a:pPr algn="ctr"/>
            <a:r>
              <a:rPr lang="fr-FR" sz="2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Les coussins</a:t>
            </a:r>
            <a:endParaRPr lang="fr-FR"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67272"/>
            <a:ext cx="3429001" cy="2561167"/>
          </a:xfrm>
          <a:prstGeom prst="rect">
            <a:avLst/>
          </a:prstGeom>
        </p:spPr>
      </p:pic>
      <p:sp>
        <p:nvSpPr>
          <p:cNvPr id="6" name="Rectangle 5"/>
          <p:cNvSpPr/>
          <p:nvPr/>
        </p:nvSpPr>
        <p:spPr>
          <a:xfrm>
            <a:off x="3573016" y="774360"/>
            <a:ext cx="3299589" cy="2554545"/>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Nous faisons découper des mousses pour recouvrir toute la surface de la cabine. Un grand matelas offrira un couchage agréable de presque 140 de large. Des coussins au dessus des coffres et des réservoirs d’eau douce donnent un grand espace douillet. Il nous a tout de même fallu 3 passages chez le fabricant pour obtenir les mousses à la bonne taille.</a:t>
            </a:r>
          </a:p>
        </p:txBody>
      </p:sp>
    </p:spTree>
    <p:extLst>
      <p:ext uri="{BB962C8B-B14F-4D97-AF65-F5344CB8AC3E}">
        <p14:creationId xmlns:p14="http://schemas.microsoft.com/office/powerpoint/2010/main" val="6122782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La construction du cabinet de toilettes AR</a:t>
            </a:r>
            <a:endParaRPr lang="fr-FR" dirty="0"/>
          </a:p>
        </p:txBody>
      </p:sp>
      <p:sp>
        <p:nvSpPr>
          <p:cNvPr id="3" name="Sous-titre 2"/>
          <p:cNvSpPr>
            <a:spLocks noGrp="1"/>
          </p:cNvSpPr>
          <p:nvPr>
            <p:ph type="subTitle" idx="1"/>
          </p:nvPr>
        </p:nvSpPr>
        <p:spPr/>
        <p:txBody>
          <a:bodyPr/>
          <a:lstStyle/>
          <a:p>
            <a:r>
              <a:rPr lang="fr-FR" dirty="0" smtClean="0"/>
              <a:t>Pose d’un placard</a:t>
            </a:r>
          </a:p>
          <a:p>
            <a:r>
              <a:rPr lang="fr-FR" dirty="0" smtClean="0"/>
              <a:t>Pose du lavabo</a:t>
            </a:r>
          </a:p>
          <a:p>
            <a:r>
              <a:rPr lang="fr-FR" dirty="0" smtClean="0"/>
              <a:t>Habillage des murs</a:t>
            </a:r>
          </a:p>
          <a:p>
            <a:r>
              <a:rPr lang="fr-FR" dirty="0" smtClean="0"/>
              <a:t>La porte</a:t>
            </a:r>
            <a:endParaRPr lang="fr-FR" dirty="0"/>
          </a:p>
        </p:txBody>
      </p:sp>
    </p:spTree>
    <p:extLst>
      <p:ext uri="{BB962C8B-B14F-4D97-AF65-F5344CB8AC3E}">
        <p14:creationId xmlns:p14="http://schemas.microsoft.com/office/powerpoint/2010/main" val="2250659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55718" y="172576"/>
            <a:ext cx="4907754" cy="400110"/>
          </a:xfrm>
          <a:prstGeom prst="rect">
            <a:avLst/>
          </a:prstGeom>
          <a:noFill/>
        </p:spPr>
        <p:txBody>
          <a:bodyPr wrap="none" lIns="91440" tIns="45720" rIns="91440" bIns="45720">
            <a:spAutoFit/>
          </a:bodyPr>
          <a:lstStyle/>
          <a:p>
            <a:pPr algn="ctr"/>
            <a:r>
              <a:rPr lang="fr-FR" sz="2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Un cabinet de toilette est installé sur bâbord</a:t>
            </a:r>
            <a:endParaRPr lang="fr-FR"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 name="Rectangle 2"/>
          <p:cNvSpPr/>
          <p:nvPr/>
        </p:nvSpPr>
        <p:spPr>
          <a:xfrm>
            <a:off x="3460969" y="1092816"/>
            <a:ext cx="3039409" cy="1077218"/>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2 cloisons sont montées pour délimiter le cabinet de toilette qui remplace l’entrée de la cabine bâbord existante. </a:t>
            </a:r>
            <a:endParaRPr lang="fr-FR"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7" name="Rectangle 6"/>
          <p:cNvSpPr/>
          <p:nvPr/>
        </p:nvSpPr>
        <p:spPr>
          <a:xfrm>
            <a:off x="274735" y="3224808"/>
            <a:ext cx="3220468" cy="1077218"/>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Un placard est monté sur le fond : une armature soutient des casiers en plastique. Une place est même réservée à la machine à laver</a:t>
            </a:r>
            <a:endParaRPr lang="fr-FR"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8" name="Picture 2" descr="C:\Users\CATH\Documents\LAMBARENA\photos\AAA-photos travaux\DSCF241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735" y="612115"/>
            <a:ext cx="3012953" cy="225971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CATH\Documents\LAMBARENA\photos\AAA-photos travaux\DSCF241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9615" y="2283868"/>
            <a:ext cx="2063266" cy="275102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CATH\Documents\LAMBARENA\album travaux\IMG_050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9164" y="4714735"/>
            <a:ext cx="2537788" cy="339769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21581" y="8409384"/>
            <a:ext cx="3012953" cy="1077218"/>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Catherine peint le fond du placard en blanc. Les portes en contreplaqué seront recouvertes de </a:t>
            </a:r>
            <a:r>
              <a:rPr lang="fr-FR" sz="16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comasel</a:t>
            </a: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endParaRPr lang="fr-FR"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5122" name="Picture 2" descr="C:\Users\CATH\Documents\LAMBARENA\compléments photos 2\P107015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87632" y="5313040"/>
            <a:ext cx="3186081" cy="4248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65496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05248" y="184407"/>
            <a:ext cx="4408706" cy="400110"/>
          </a:xfrm>
          <a:prstGeom prst="rect">
            <a:avLst/>
          </a:prstGeom>
          <a:noFill/>
        </p:spPr>
        <p:txBody>
          <a:bodyPr wrap="none" lIns="91440" tIns="45720" rIns="91440" bIns="45720">
            <a:spAutoFit/>
          </a:bodyPr>
          <a:lstStyle/>
          <a:p>
            <a:pPr algn="ctr"/>
            <a:r>
              <a:rPr lang="fr-FR" sz="2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Le cabinet de toilette AR est étanchéifié</a:t>
            </a:r>
            <a:endParaRPr lang="fr-FR"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 name="Rectangle 2"/>
          <p:cNvSpPr/>
          <p:nvPr/>
        </p:nvSpPr>
        <p:spPr>
          <a:xfrm>
            <a:off x="3933056" y="1352600"/>
            <a:ext cx="2736304" cy="1077218"/>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Le fond doit recevoir l’eau : on complète le coffrage et Thierry résine le tout pour que ce soit bien étanche.</a:t>
            </a:r>
            <a:endParaRPr lang="fr-FR"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6146" name="Picture 2" descr="C:\Users\CATH\Documents\LAMBARENA\compléments photos 2\P107036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1504" y="920552"/>
            <a:ext cx="3535022" cy="265111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4624" y="4227047"/>
            <a:ext cx="6336704" cy="830997"/>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Un plancher est posé : des lattes de bois traité pour terrasses.</a:t>
            </a:r>
          </a:p>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Thierry installe une pompe qui évacue l’eau, soit directement dans la mer, soit vers le bac d’eau grise situé sous l’évier.</a:t>
            </a:r>
            <a:endParaRPr lang="fr-FR"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3074" name="Picture 2" descr="C:\Users\CATH\Documents\LAMBARENA\compléments photos 5\20140113_112510 bi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23260" y="5442520"/>
            <a:ext cx="3590694" cy="2592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65496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54073" y="56456"/>
            <a:ext cx="2511072" cy="400110"/>
          </a:xfrm>
          <a:prstGeom prst="rect">
            <a:avLst/>
          </a:prstGeom>
          <a:noFill/>
        </p:spPr>
        <p:txBody>
          <a:bodyPr wrap="none" lIns="91440" tIns="45720" rIns="91440" bIns="45720">
            <a:spAutoFit/>
          </a:bodyPr>
          <a:lstStyle/>
          <a:p>
            <a:pPr algn="ctr"/>
            <a:r>
              <a:rPr lang="fr-FR" sz="2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Habillage des cloisons</a:t>
            </a:r>
            <a:endParaRPr lang="fr-FR"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5" name="Rectangle 4"/>
          <p:cNvSpPr/>
          <p:nvPr/>
        </p:nvSpPr>
        <p:spPr>
          <a:xfrm>
            <a:off x="260701" y="594562"/>
            <a:ext cx="6097816" cy="584775"/>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Des plaques de </a:t>
            </a:r>
            <a:r>
              <a:rPr lang="fr-FR" sz="16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comasel</a:t>
            </a: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sont posées sur les cloisons. </a:t>
            </a:r>
          </a:p>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C’est esthétique et totalement imputrescible. </a:t>
            </a:r>
            <a:endParaRPr lang="fr-FR"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26" y="1485254"/>
            <a:ext cx="3414843" cy="2550593"/>
          </a:xfrm>
          <a:prstGeom prst="rect">
            <a:avLst/>
          </a:prstGeom>
        </p:spPr>
      </p:pic>
      <p:sp>
        <p:nvSpPr>
          <p:cNvPr id="7" name="Rectangle 6"/>
          <p:cNvSpPr/>
          <p:nvPr/>
        </p:nvSpPr>
        <p:spPr>
          <a:xfrm>
            <a:off x="3501008" y="1492460"/>
            <a:ext cx="3356992" cy="1077218"/>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Catherine prend en charge le chantier </a:t>
            </a:r>
            <a:r>
              <a:rPr lang="fr-FR" sz="16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comasel</a:t>
            </a: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Il faut prendre les mesures, chose difficile car rien n’est droit, puis découper les plaques à la </a:t>
            </a:r>
            <a:r>
              <a:rPr lang="fr-FR"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F</a:t>
            </a: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ein. </a:t>
            </a:r>
            <a:endParaRPr lang="fr-FR"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9080" y="2684862"/>
            <a:ext cx="2592287" cy="3470665"/>
          </a:xfrm>
          <a:prstGeom prst="rect">
            <a:avLst/>
          </a:prstGeom>
        </p:spPr>
      </p:pic>
      <p:sp>
        <p:nvSpPr>
          <p:cNvPr id="8" name="Rectangle 7"/>
          <p:cNvSpPr/>
          <p:nvPr/>
        </p:nvSpPr>
        <p:spPr>
          <a:xfrm>
            <a:off x="-7911" y="6249144"/>
            <a:ext cx="6741367" cy="584775"/>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Bien que Catherine ait peint la partie basse derrière le WC, nous décidons d’y plaquer du </a:t>
            </a:r>
            <a:r>
              <a:rPr lang="fr-FR" sz="16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comasel</a:t>
            </a: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endParaRPr lang="fr-FR"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9" name="Picture 3" descr="C:\Users\CATH\Documents\LAMBARENA\compléments photos 5\20140103_12383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85935" y="7227169"/>
            <a:ext cx="2864766" cy="249289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sers\CATH\Documents\LAMBARENA\compléments photos 5\20140113_11251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8694" y="7033457"/>
            <a:ext cx="2160240" cy="288032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2564904" y="7030349"/>
            <a:ext cx="2113790" cy="2800767"/>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L’opération est délicate, d’autant que les tuyaux sont déjà installés. Thierry utilise du </a:t>
            </a:r>
            <a:r>
              <a:rPr lang="fr-FR" sz="16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Sica</a:t>
            </a: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plutôt que de la colle </a:t>
            </a:r>
            <a:r>
              <a:rPr lang="fr-FR" sz="16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Néopren</a:t>
            </a: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p>
          <a:p>
            <a:pPr algn="ctr"/>
            <a:endPar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ctr"/>
            <a:r>
              <a:rPr lang="fr-FR" sz="16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Le réservoir de gasoil est également recouvert de </a:t>
            </a:r>
            <a:r>
              <a:rPr lang="fr-FR" sz="1600" b="1" cap="none" spc="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comasel</a:t>
            </a:r>
            <a:r>
              <a:rPr lang="fr-FR" sz="16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a:t>
            </a:r>
            <a:endParaRPr lang="fr-FR"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2" name="Rectangle 11"/>
          <p:cNvSpPr/>
          <p:nvPr/>
        </p:nvSpPr>
        <p:spPr>
          <a:xfrm>
            <a:off x="154474" y="4520952"/>
            <a:ext cx="3799197" cy="1077218"/>
          </a:xfrm>
          <a:prstGeom prst="rect">
            <a:avLst/>
          </a:prstGeom>
          <a:noFill/>
        </p:spPr>
        <p:txBody>
          <a:bodyPr wrap="square" lIns="91440" tIns="45720" rIns="91440" bIns="45720">
            <a:spAutoFit/>
          </a:bodyPr>
          <a:lstStyle/>
          <a:p>
            <a:pPr algn="ctr"/>
            <a:r>
              <a:rPr lang="fr-FR"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Ensuite les plaques sont collées à la néoprène : 2 couches successives de chaque côté. C’est </a:t>
            </a: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long à faire mais le résultat est concluant. </a:t>
            </a:r>
            <a:endParaRPr lang="fr-FR"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extLst>
      <p:ext uri="{BB962C8B-B14F-4D97-AF65-F5344CB8AC3E}">
        <p14:creationId xmlns:p14="http://schemas.microsoft.com/office/powerpoint/2010/main" val="32514538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31173" y="56456"/>
            <a:ext cx="3356881" cy="400110"/>
          </a:xfrm>
          <a:prstGeom prst="rect">
            <a:avLst/>
          </a:prstGeom>
          <a:noFill/>
        </p:spPr>
        <p:txBody>
          <a:bodyPr wrap="none" lIns="91440" tIns="45720" rIns="91440" bIns="45720">
            <a:spAutoFit/>
          </a:bodyPr>
          <a:lstStyle/>
          <a:p>
            <a:pPr algn="ctr"/>
            <a:r>
              <a:rPr lang="fr-FR" sz="2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Pose du WC et de sa </a:t>
            </a:r>
            <a:r>
              <a:rPr lang="fr-FR" sz="2000" b="1" cap="none" spc="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tyauterie</a:t>
            </a:r>
            <a:endParaRPr lang="fr-FR"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7" name="Rectangle 6"/>
          <p:cNvSpPr/>
          <p:nvPr/>
        </p:nvSpPr>
        <p:spPr>
          <a:xfrm>
            <a:off x="3544988" y="2619569"/>
            <a:ext cx="3378524" cy="3046988"/>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Le circuit de la chasse d’eau est en tuyau souple bleu : un tuyau pour alimenter la pompe en eau, et un second tuyau pour faire aller l’eau pompée dans la cuvette.</a:t>
            </a:r>
          </a:p>
          <a:p>
            <a:pPr algn="ctr"/>
            <a:endPar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Le tuyau blanc d’évacuation va sur la cuve d’eaux noires (en haut à droite) placée dans la cloison technique adjacente et accessible par l’arrière. Un clapet anti-retour est inséré avant l’entrée dans la cuve.</a:t>
            </a:r>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862" y="1999990"/>
            <a:ext cx="3474233" cy="4651452"/>
          </a:xfrm>
          <a:prstGeom prst="rect">
            <a:avLst/>
          </a:prstGeom>
        </p:spPr>
      </p:pic>
      <p:sp>
        <p:nvSpPr>
          <p:cNvPr id="8" name="Rectangle 7"/>
          <p:cNvSpPr/>
          <p:nvPr/>
        </p:nvSpPr>
        <p:spPr>
          <a:xfrm>
            <a:off x="299562" y="6969224"/>
            <a:ext cx="6381328" cy="800219"/>
          </a:xfrm>
          <a:prstGeom prst="rect">
            <a:avLst/>
          </a:prstGeom>
          <a:noFill/>
        </p:spPr>
        <p:txBody>
          <a:bodyPr wrap="square" lIns="91440" tIns="45720" rIns="91440" bIns="45720">
            <a:spAutoFit/>
          </a:bodyPr>
          <a:lstStyle/>
          <a:p>
            <a:pPr algn="ctr"/>
            <a:endPar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Le circuit est ainsi relativement simple et ne comporte que 2 vannes.</a:t>
            </a:r>
          </a:p>
          <a:p>
            <a:pPr algn="ctr"/>
            <a:r>
              <a:rPr lang="fr-FR" sz="1400" b="1" i="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Nota : les tuyaux rouge et gris en haut servent à passer les câbles électriques.</a:t>
            </a:r>
          </a:p>
        </p:txBody>
      </p:sp>
      <p:sp>
        <p:nvSpPr>
          <p:cNvPr id="9" name="Rectangle 8"/>
          <p:cNvSpPr/>
          <p:nvPr/>
        </p:nvSpPr>
        <p:spPr>
          <a:xfrm>
            <a:off x="87862" y="784801"/>
            <a:ext cx="6437481" cy="584775"/>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2 trous sont percés dans la coque : un gros en bas à droite pour l’évacuation et un plus petit pour la chasse d’eau.</a:t>
            </a:r>
          </a:p>
        </p:txBody>
      </p:sp>
    </p:spTree>
    <p:extLst>
      <p:ext uri="{BB962C8B-B14F-4D97-AF65-F5344CB8AC3E}">
        <p14:creationId xmlns:p14="http://schemas.microsoft.com/office/powerpoint/2010/main" val="30293933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54527" y="184407"/>
            <a:ext cx="3776675" cy="400110"/>
          </a:xfrm>
          <a:prstGeom prst="rect">
            <a:avLst/>
          </a:prstGeom>
          <a:noFill/>
        </p:spPr>
        <p:txBody>
          <a:bodyPr wrap="none" lIns="91440" tIns="45720" rIns="91440" bIns="45720">
            <a:spAutoFit/>
          </a:bodyPr>
          <a:lstStyle/>
          <a:p>
            <a:pPr algn="ctr"/>
            <a:r>
              <a:rPr lang="fr-FR" sz="2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La descente est déplacée à l’avant</a:t>
            </a:r>
            <a:endParaRPr lang="fr-FR"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5" name="Rectangle 4"/>
          <p:cNvSpPr/>
          <p:nvPr/>
        </p:nvSpPr>
        <p:spPr>
          <a:xfrm>
            <a:off x="253831" y="1040559"/>
            <a:ext cx="1663002" cy="1077218"/>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Le hublot AR est enlevé et</a:t>
            </a:r>
          </a:p>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l’ouverture AV est dégagée.</a:t>
            </a:r>
            <a:endParaRPr lang="fr-FR"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9" name="Rectangle 8"/>
          <p:cNvSpPr/>
          <p:nvPr/>
        </p:nvSpPr>
        <p:spPr>
          <a:xfrm>
            <a:off x="3704246" y="4174558"/>
            <a:ext cx="2893106" cy="1323439"/>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La fermeture AR est bouchée et comme le plafond est pourri, Thierry le reprend : contreplaqué et résine, le roof arrière est réparé.</a:t>
            </a:r>
          </a:p>
        </p:txBody>
      </p:sp>
      <p:pic>
        <p:nvPicPr>
          <p:cNvPr id="7" name="Picture 5" descr="C:\Users\CATH\Documents\LAMBARENA\photos\AAA-photos travaux\IMG_008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36912" y="842092"/>
            <a:ext cx="3415883" cy="255137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CATH\Documents\LAMBARENA\album travaux\IMG_02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4036" y="3872880"/>
            <a:ext cx="3340210" cy="24948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CATH\Documents\LAMBARENA\photos\AAA-photos travaux\IMG_034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2864" y="6865431"/>
            <a:ext cx="3423460" cy="255702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253831" y="7434821"/>
            <a:ext cx="2948215" cy="1323439"/>
          </a:xfrm>
          <a:prstGeom prst="rect">
            <a:avLst/>
          </a:prstGeom>
          <a:noFill/>
        </p:spPr>
        <p:txBody>
          <a:bodyPr wrap="square" lIns="91440" tIns="45720" rIns="91440" bIns="45720">
            <a:spAutoFit/>
          </a:bodyPr>
          <a:lstStyle/>
          <a:p>
            <a:pPr algn="ctr"/>
            <a:r>
              <a:rPr lang="fr-FR"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La partie avant du cockpit est découpée pour dégager la nouvelle ouverture vers le carré.</a:t>
            </a:r>
          </a:p>
        </p:txBody>
      </p:sp>
    </p:spTree>
    <p:extLst>
      <p:ext uri="{BB962C8B-B14F-4D97-AF65-F5344CB8AC3E}">
        <p14:creationId xmlns:p14="http://schemas.microsoft.com/office/powerpoint/2010/main" val="2827117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17542" y="56456"/>
            <a:ext cx="1784143" cy="400110"/>
          </a:xfrm>
          <a:prstGeom prst="rect">
            <a:avLst/>
          </a:prstGeom>
          <a:noFill/>
        </p:spPr>
        <p:txBody>
          <a:bodyPr wrap="none" lIns="91440" tIns="45720" rIns="91440" bIns="45720">
            <a:spAutoFit/>
          </a:bodyPr>
          <a:lstStyle/>
          <a:p>
            <a:pPr algn="ctr"/>
            <a:r>
              <a:rPr lang="fr-FR" sz="2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Pose du lavabo</a:t>
            </a:r>
            <a:endParaRPr lang="fr-FR"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8" name="Rectangle 7"/>
          <p:cNvSpPr/>
          <p:nvPr/>
        </p:nvSpPr>
        <p:spPr>
          <a:xfrm>
            <a:off x="332656" y="5961112"/>
            <a:ext cx="6381328" cy="338554"/>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Le robinet fait douchette et sert de douche.</a:t>
            </a:r>
          </a:p>
        </p:txBody>
      </p:sp>
      <p:sp>
        <p:nvSpPr>
          <p:cNvPr id="9" name="Rectangle 8"/>
          <p:cNvSpPr/>
          <p:nvPr/>
        </p:nvSpPr>
        <p:spPr>
          <a:xfrm>
            <a:off x="87862" y="784801"/>
            <a:ext cx="6437481" cy="1077218"/>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Nous achetons un petit lave-mains en résine. Il s’encastre dans le coin et dépasse que quelques centimètres. Thierry construit un support en bois qui évite de se cogner dans l’angle saillant du lavabo. Un petit coup de vernis par Catherine et ça rend bien !</a:t>
            </a:r>
          </a:p>
        </p:txBody>
      </p:sp>
      <p:pic>
        <p:nvPicPr>
          <p:cNvPr id="4098" name="Picture 2" descr="C:\Users\CATH\Documents\LAMBARENA\compléments photos 5\P10704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2738" y="2166819"/>
            <a:ext cx="4873750" cy="3655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96416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L’espace table à cartes</a:t>
            </a:r>
            <a:endParaRPr lang="fr-FR" dirty="0"/>
          </a:p>
        </p:txBody>
      </p:sp>
      <p:sp>
        <p:nvSpPr>
          <p:cNvPr id="3" name="Sous-titre 2"/>
          <p:cNvSpPr>
            <a:spLocks noGrp="1"/>
          </p:cNvSpPr>
          <p:nvPr>
            <p:ph type="subTitle" idx="1"/>
          </p:nvPr>
        </p:nvSpPr>
        <p:spPr/>
        <p:txBody>
          <a:bodyPr/>
          <a:lstStyle/>
          <a:p>
            <a:r>
              <a:rPr lang="fr-FR" dirty="0" smtClean="0"/>
              <a:t>La cloison technique</a:t>
            </a:r>
          </a:p>
          <a:p>
            <a:r>
              <a:rPr lang="fr-FR" dirty="0" smtClean="0"/>
              <a:t>La table à cartes</a:t>
            </a:r>
          </a:p>
          <a:p>
            <a:r>
              <a:rPr lang="fr-FR" dirty="0" smtClean="0"/>
              <a:t>Pose des instruments</a:t>
            </a:r>
          </a:p>
          <a:p>
            <a:r>
              <a:rPr lang="fr-FR" dirty="0" smtClean="0"/>
              <a:t>Le tableau électrique</a:t>
            </a:r>
            <a:endParaRPr lang="fr-FR" dirty="0"/>
          </a:p>
        </p:txBody>
      </p:sp>
    </p:spTree>
    <p:extLst>
      <p:ext uri="{BB962C8B-B14F-4D97-AF65-F5344CB8AC3E}">
        <p14:creationId xmlns:p14="http://schemas.microsoft.com/office/powerpoint/2010/main" val="903966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8770" y="488504"/>
            <a:ext cx="5285678" cy="707886"/>
          </a:xfrm>
          <a:prstGeom prst="rect">
            <a:avLst/>
          </a:prstGeom>
          <a:noFill/>
        </p:spPr>
        <p:txBody>
          <a:bodyPr wrap="none" lIns="91440" tIns="45720" rIns="91440" bIns="45720">
            <a:spAutoFit/>
          </a:bodyPr>
          <a:lstStyle/>
          <a:p>
            <a:pPr algn="ctr"/>
            <a:r>
              <a:rPr lang="fr-FR" sz="2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La cabine </a:t>
            </a:r>
            <a:r>
              <a:rPr lang="fr-FR" sz="2000" b="1" cap="none" spc="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babord</a:t>
            </a:r>
            <a:r>
              <a:rPr lang="fr-FR" sz="2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est coupée en deux pour faire </a:t>
            </a:r>
          </a:p>
          <a:p>
            <a:pPr algn="ctr"/>
            <a:r>
              <a:rPr lang="fr-FR" sz="2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un cabinet de toilettes et l’espace table à cartes</a:t>
            </a:r>
            <a:endParaRPr lang="fr-FR"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 name="Rectangle 2"/>
          <p:cNvSpPr/>
          <p:nvPr/>
        </p:nvSpPr>
        <p:spPr>
          <a:xfrm>
            <a:off x="2708920" y="1784648"/>
            <a:ext cx="3870430" cy="1323439"/>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La cabine </a:t>
            </a:r>
            <a:r>
              <a:rPr lang="fr-FR" sz="16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babord</a:t>
            </a: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abritait une couchette et une des 2 cuves de gasoil. L’entrée se faisait par l’arrière. </a:t>
            </a:r>
          </a:p>
          <a:p>
            <a:pPr algn="ctr"/>
            <a:endPar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ctr"/>
            <a:r>
              <a:rPr lang="fr-FR" sz="16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La pièce est coupée en deux.</a:t>
            </a:r>
            <a:endParaRPr lang="fr-FR"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1026" name="Picture 2" descr="F:\album travaux\IMG_008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6576" y="3656856"/>
            <a:ext cx="3520781" cy="26297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CATH\Documents\LAMBARENA\photos\AAA-photos travaux\0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132" y="1311273"/>
            <a:ext cx="2185739" cy="291448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933056" y="6609184"/>
            <a:ext cx="2924944" cy="3293209"/>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Le tableau électrique est un coffre en bois articulé.</a:t>
            </a:r>
          </a:p>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Le panneau avant accueille le tableau de commandes avec les interrupteurs et les disjoncteurs.</a:t>
            </a:r>
          </a:p>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Le coffre arrière accueille toutes les arrivées des câbles électriques du bateau qui sont redistribués vers les interrupteurs et disjoncteurs.</a:t>
            </a:r>
          </a:p>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L’ouverture complète du tableau donne accès au local technique.</a:t>
            </a:r>
          </a:p>
          <a:p>
            <a:pPr algn="ctr"/>
            <a:endPar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7170" name="Picture 2" descr="C:\Users\CATH\Documents\LAMBARENA\compléments photos 2\P107032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8640" y="6609184"/>
            <a:ext cx="3638059" cy="272838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52400" y="4688647"/>
            <a:ext cx="2924944" cy="1569660"/>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La cloison entre les toilettes et la table à cartes est un espace technique qui accueille le chauffe-eau, la cuve d’eaux noires des toilettes, l’onduleur</a:t>
            </a:r>
            <a:r>
              <a:rPr lang="fr-FR" sz="1600" b="1" dirty="0" smtClean="0">
                <a:ln w="10541" cmpd="sng">
                  <a:solidFill>
                    <a:schemeClr val="accent1">
                      <a:shade val="88000"/>
                      <a:satMod val="110000"/>
                    </a:schemeClr>
                  </a:solidFill>
                  <a:prstDash val="solid"/>
                </a:ln>
                <a:solidFill>
                  <a:srgbClr val="FF0000"/>
                </a:solidFill>
              </a:rPr>
              <a:t> </a:t>
            </a:r>
            <a:r>
              <a:rPr lang="fr-FR" sz="1600" b="1" dirty="0" smtClean="0">
                <a:ln w="10541" cmpd="sng">
                  <a:solidFill>
                    <a:schemeClr val="accent1">
                      <a:shade val="88000"/>
                      <a:satMod val="110000"/>
                    </a:schemeClr>
                  </a:solidFill>
                  <a:prstDash val="solid"/>
                </a:ln>
                <a:solidFill>
                  <a:srgbClr val="0070C0"/>
                </a:solidFill>
              </a:rPr>
              <a:t>et surtout le tableau électrique.</a:t>
            </a:r>
            <a:endParaRPr lang="fr-FR" sz="1600" b="1" cap="none" spc="0" dirty="0">
              <a:ln w="10541" cmpd="sng">
                <a:solidFill>
                  <a:schemeClr val="accent1">
                    <a:shade val="88000"/>
                    <a:satMod val="110000"/>
                  </a:schemeClr>
                </a:solidFill>
                <a:prstDash val="solid"/>
              </a:ln>
              <a:solidFill>
                <a:srgbClr val="0070C0"/>
              </a:solidFill>
              <a:effectLst/>
            </a:endParaRPr>
          </a:p>
        </p:txBody>
      </p:sp>
    </p:spTree>
    <p:extLst>
      <p:ext uri="{BB962C8B-B14F-4D97-AF65-F5344CB8AC3E}">
        <p14:creationId xmlns:p14="http://schemas.microsoft.com/office/powerpoint/2010/main" val="40965496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1919" y="232211"/>
            <a:ext cx="5035353" cy="400110"/>
          </a:xfrm>
          <a:prstGeom prst="rect">
            <a:avLst/>
          </a:prstGeom>
          <a:noFill/>
        </p:spPr>
        <p:txBody>
          <a:bodyPr wrap="none" lIns="91440" tIns="45720" rIns="91440" bIns="45720">
            <a:spAutoFit/>
          </a:bodyPr>
          <a:lstStyle/>
          <a:p>
            <a:pPr algn="ctr"/>
            <a:r>
              <a:rPr lang="fr-FR"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L’espace table à carte est construit sur </a:t>
            </a:r>
            <a:r>
              <a:rPr lang="fr-FR" sz="20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babord</a:t>
            </a:r>
            <a:endParaRPr lang="fr-FR"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 name="Rectangle 2"/>
          <p:cNvSpPr/>
          <p:nvPr/>
        </p:nvSpPr>
        <p:spPr>
          <a:xfrm>
            <a:off x="3431643" y="1052170"/>
            <a:ext cx="3021691" cy="830997"/>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La cloison côté carré est enlevée pour que l’espace table à cartes vienne agrandir le carré.</a:t>
            </a:r>
            <a:endParaRPr lang="fr-FR"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2053" name="Picture 5" descr="F:\album travaux\DSCF24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0722" y="1081820"/>
            <a:ext cx="2618238" cy="349098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album travaux\DSCF24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60533" y="3926550"/>
            <a:ext cx="3192803" cy="239460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447998" y="4880992"/>
            <a:ext cx="2682298" cy="1077218"/>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Thierry installe une armature en poteaux de jardin (pas cher et traité) pour accueillir la table à cartes.</a:t>
            </a:r>
            <a:endParaRPr lang="fr-FR"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2055" name="Picture 7" descr="F:\album travaux\DSCF247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592" y="6628660"/>
            <a:ext cx="3488258" cy="261619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4000652" y="6628660"/>
            <a:ext cx="2596700" cy="2308324"/>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Astucieuse : la table en L se replie et se relève pour donner accès au réservoir et à un bac de rangement sous la table.</a:t>
            </a:r>
          </a:p>
          <a:p>
            <a:pPr algn="ctr"/>
            <a:endParaRPr lang="fr-FR"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Un siège repliable est fixé à la cloison amovible de la cale moteur.</a:t>
            </a:r>
            <a:endParaRPr lang="fr-FR"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9" name="Rectangle 8"/>
          <p:cNvSpPr/>
          <p:nvPr/>
        </p:nvSpPr>
        <p:spPr>
          <a:xfrm>
            <a:off x="3309596" y="2288704"/>
            <a:ext cx="3175385" cy="1077218"/>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Le réservoir de gasoil, après être passé dans les mains de Marc Morvan pour une remise à neuf, est conservé sous la table à cartes.</a:t>
            </a:r>
          </a:p>
        </p:txBody>
      </p:sp>
    </p:spTree>
    <p:extLst>
      <p:ext uri="{BB962C8B-B14F-4D97-AF65-F5344CB8AC3E}">
        <p14:creationId xmlns:p14="http://schemas.microsoft.com/office/powerpoint/2010/main" val="40965496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album travaux\IMG_007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6672" y="704528"/>
            <a:ext cx="4680520" cy="349594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88884" y="4579312"/>
            <a:ext cx="5904656" cy="1323439"/>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La cloison est habillée d’un panneau qui accueillera les instruments de navigation. L’ordinateur sera placé derrière. Le panneau pourra se relever pour accéder aux instruments.</a:t>
            </a:r>
          </a:p>
          <a:p>
            <a:pPr algn="ctr"/>
            <a:r>
              <a:rPr lang="fr-FR" sz="16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Au fond, la cloison technique accueillera le tableau électrique et les divers compteurs de surveillance.</a:t>
            </a:r>
            <a:endParaRPr lang="fr-FR"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extLst>
      <p:ext uri="{BB962C8B-B14F-4D97-AF65-F5344CB8AC3E}">
        <p14:creationId xmlns:p14="http://schemas.microsoft.com/office/powerpoint/2010/main" val="7890836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18565" y="584517"/>
            <a:ext cx="3382080" cy="400110"/>
          </a:xfrm>
          <a:prstGeom prst="rect">
            <a:avLst/>
          </a:prstGeom>
          <a:noFill/>
        </p:spPr>
        <p:txBody>
          <a:bodyPr wrap="none" lIns="91440" tIns="45720" rIns="91440" bIns="45720">
            <a:spAutoFit/>
          </a:bodyPr>
          <a:lstStyle/>
          <a:p>
            <a:pPr algn="ctr"/>
            <a:r>
              <a:rPr lang="fr-FR" sz="2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Vernissage de la table à cartes</a:t>
            </a:r>
            <a:endParaRPr lang="fr-FR"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5" name="Rectangle 4"/>
          <p:cNvSpPr/>
          <p:nvPr/>
        </p:nvSpPr>
        <p:spPr>
          <a:xfrm>
            <a:off x="645309" y="4702423"/>
            <a:ext cx="5328592" cy="1077218"/>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Catherine installe l’atelier de peinture dans la serre. Pratique, mais en été quelle suée !... </a:t>
            </a:r>
          </a:p>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La table est donc poncée, teinte puis traitée avec 7 à 8 couches de vitrificateur.</a:t>
            </a:r>
          </a:p>
        </p:txBody>
      </p:sp>
      <p:pic>
        <p:nvPicPr>
          <p:cNvPr id="5122" name="Picture 2" descr="F:\album travaux\IMG_011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8087" y="1352600"/>
            <a:ext cx="3872558" cy="2892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0156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7937" y="184407"/>
            <a:ext cx="3287823" cy="400110"/>
          </a:xfrm>
          <a:prstGeom prst="rect">
            <a:avLst/>
          </a:prstGeom>
          <a:noFill/>
        </p:spPr>
        <p:txBody>
          <a:bodyPr wrap="none" lIns="91440" tIns="45720" rIns="91440" bIns="45720">
            <a:spAutoFit/>
          </a:bodyPr>
          <a:lstStyle/>
          <a:p>
            <a:pPr algn="ctr"/>
            <a:r>
              <a:rPr lang="fr-FR" sz="2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Habillage de la table à cartes</a:t>
            </a:r>
            <a:endParaRPr lang="fr-FR"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 name="Rectangle 2"/>
          <p:cNvSpPr/>
          <p:nvPr/>
        </p:nvSpPr>
        <p:spPr>
          <a:xfrm>
            <a:off x="91753" y="3714551"/>
            <a:ext cx="3312368" cy="584775"/>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Les pans muraux sont recouverts de </a:t>
            </a:r>
            <a:r>
              <a:rPr lang="fr-FR" sz="16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comasel</a:t>
            </a:r>
            <a:r>
              <a:rPr lang="fr-FR"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collé à la néoprène.</a:t>
            </a:r>
          </a:p>
        </p:txBody>
      </p:sp>
      <p:pic>
        <p:nvPicPr>
          <p:cNvPr id="1026" name="Picture 2" descr="C:\Users\CATH\Documents\LAMBARENA\compléments photos 2\P10703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35385"/>
            <a:ext cx="2957821" cy="221823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CATH\Documents\LAMBARENA\compléments photos 2\P10703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48422" y="876482"/>
            <a:ext cx="2569226" cy="34258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CATH\Documents\LAMBARENA\compléments photos 2\P107032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8720" y="4755672"/>
            <a:ext cx="3624735" cy="2718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67465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28383" y="184407"/>
            <a:ext cx="3326936" cy="400110"/>
          </a:xfrm>
          <a:prstGeom prst="rect">
            <a:avLst/>
          </a:prstGeom>
          <a:noFill/>
        </p:spPr>
        <p:txBody>
          <a:bodyPr wrap="none" lIns="91440" tIns="45720" rIns="91440" bIns="45720">
            <a:spAutoFit/>
          </a:bodyPr>
          <a:lstStyle/>
          <a:p>
            <a:pPr algn="ctr"/>
            <a:r>
              <a:rPr lang="fr-FR"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Le tableau de communication</a:t>
            </a:r>
            <a:endParaRPr lang="fr-FR"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 name="Rectangle 2"/>
          <p:cNvSpPr/>
          <p:nvPr/>
        </p:nvSpPr>
        <p:spPr>
          <a:xfrm>
            <a:off x="332656" y="1712640"/>
            <a:ext cx="3312368" cy="1077218"/>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L’espace entre la table à cartes et le placard du carré devra accueillir l’échappement du moteur. Une porte est posée pour cacher la tuyauterie.</a:t>
            </a:r>
          </a:p>
        </p:txBody>
      </p:sp>
      <p:pic>
        <p:nvPicPr>
          <p:cNvPr id="2050" name="Picture 2" descr="C:\Users\CATH\Documents\LAMBARENA\compléments photos 2\P107036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7797" y="3728864"/>
            <a:ext cx="3611831" cy="270871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CATH\Documents\LAMBARENA\compléments photos 2\P107032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6565" y="704528"/>
            <a:ext cx="2532795" cy="337725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819628" y="4232920"/>
            <a:ext cx="3009802" cy="2062103"/>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Nous installons sur cette porte tous les appareils de communication afin qu’ils soient à portée de main : le téléphone satellite, un autoradio, la VHF et le MOB (*).</a:t>
            </a:r>
            <a:endParaRPr lang="fr-FR" sz="1600" b="1" dirty="0" smtClean="0">
              <a:ln w="10541" cmpd="sng">
                <a:solidFill>
                  <a:schemeClr val="accent1">
                    <a:shade val="88000"/>
                    <a:satMod val="110000"/>
                  </a:schemeClr>
                </a:solidFill>
                <a:prstDash val="solid"/>
              </a:ln>
              <a:solidFill>
                <a:srgbClr val="FF0000"/>
              </a:solidFill>
            </a:endParaRPr>
          </a:p>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Ensuite le panneau sera recouvert de </a:t>
            </a:r>
            <a:r>
              <a:rPr lang="fr-FR" sz="16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comasel</a:t>
            </a: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p>
        </p:txBody>
      </p:sp>
      <p:sp>
        <p:nvSpPr>
          <p:cNvPr id="7" name="Rectangle 6"/>
          <p:cNvSpPr/>
          <p:nvPr/>
        </p:nvSpPr>
        <p:spPr>
          <a:xfrm>
            <a:off x="89451" y="8913440"/>
            <a:ext cx="6712798" cy="954107"/>
          </a:xfrm>
          <a:prstGeom prst="rect">
            <a:avLst/>
          </a:prstGeom>
          <a:noFill/>
        </p:spPr>
        <p:txBody>
          <a:bodyPr wrap="square" lIns="91440" tIns="45720" rIns="91440" bIns="45720">
            <a:spAutoFit/>
          </a:bodyPr>
          <a:lstStyle/>
          <a:p>
            <a:pPr algn="ctr"/>
            <a:r>
              <a:rPr lang="fr-FR" sz="140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 </a:t>
            </a:r>
            <a:r>
              <a:rPr lang="fr-FR" sz="140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d’activer une alarme nominative en cas d’homme à la mer. 3 bracelets personnalisés déclenchent automatiquement l’alerte en cas de chute. Une alarme sonne pour alerter les autres passagers et l’alerte est déclenchée sur le système AIS pour informer les autres bateaux.</a:t>
            </a:r>
          </a:p>
        </p:txBody>
      </p:sp>
    </p:spTree>
    <p:extLst>
      <p:ext uri="{BB962C8B-B14F-4D97-AF65-F5344CB8AC3E}">
        <p14:creationId xmlns:p14="http://schemas.microsoft.com/office/powerpoint/2010/main" val="36898435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Rénovation du carré</a:t>
            </a:r>
            <a:endParaRPr lang="fr-FR" dirty="0"/>
          </a:p>
        </p:txBody>
      </p:sp>
      <p:sp>
        <p:nvSpPr>
          <p:cNvPr id="3" name="Sous-titre 2"/>
          <p:cNvSpPr>
            <a:spLocks noGrp="1"/>
          </p:cNvSpPr>
          <p:nvPr>
            <p:ph type="subTitle" idx="1"/>
          </p:nvPr>
        </p:nvSpPr>
        <p:spPr/>
        <p:txBody>
          <a:bodyPr>
            <a:normAutofit fontScale="92500" lnSpcReduction="10000"/>
          </a:bodyPr>
          <a:lstStyle/>
          <a:p>
            <a:r>
              <a:rPr lang="fr-FR" dirty="0" smtClean="0"/>
              <a:t>Les placards</a:t>
            </a:r>
          </a:p>
          <a:p>
            <a:r>
              <a:rPr lang="fr-FR" dirty="0" smtClean="0"/>
              <a:t>Le plafond</a:t>
            </a:r>
          </a:p>
          <a:p>
            <a:r>
              <a:rPr lang="fr-FR" dirty="0" smtClean="0"/>
              <a:t>L’escalier de la descente</a:t>
            </a:r>
          </a:p>
          <a:p>
            <a:r>
              <a:rPr lang="fr-FR" dirty="0" smtClean="0"/>
              <a:t>La table</a:t>
            </a:r>
          </a:p>
          <a:p>
            <a:r>
              <a:rPr lang="fr-FR" dirty="0" smtClean="0"/>
              <a:t>Les coussins</a:t>
            </a:r>
            <a:endParaRPr lang="fr-FR" dirty="0"/>
          </a:p>
        </p:txBody>
      </p:sp>
    </p:spTree>
    <p:extLst>
      <p:ext uri="{BB962C8B-B14F-4D97-AF65-F5344CB8AC3E}">
        <p14:creationId xmlns:p14="http://schemas.microsoft.com/office/powerpoint/2010/main" val="8836772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56594" y="128464"/>
            <a:ext cx="3706015" cy="400110"/>
          </a:xfrm>
          <a:prstGeom prst="rect">
            <a:avLst/>
          </a:prstGeom>
          <a:noFill/>
        </p:spPr>
        <p:txBody>
          <a:bodyPr wrap="none" lIns="91440" tIns="45720" rIns="91440" bIns="45720">
            <a:spAutoFit/>
          </a:bodyPr>
          <a:lstStyle/>
          <a:p>
            <a:pPr algn="ctr"/>
            <a:r>
              <a:rPr lang="fr-FR"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Rénovation des placards du carré</a:t>
            </a:r>
            <a:endParaRPr lang="fr-FR"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 name="Rectangle 2"/>
          <p:cNvSpPr/>
          <p:nvPr/>
        </p:nvSpPr>
        <p:spPr>
          <a:xfrm>
            <a:off x="3428999" y="1030015"/>
            <a:ext cx="3024336" cy="1077218"/>
          </a:xfrm>
          <a:prstGeom prst="rect">
            <a:avLst/>
          </a:prstGeom>
          <a:noFill/>
        </p:spPr>
        <p:txBody>
          <a:bodyPr wrap="square" lIns="91440" tIns="45720" rIns="91440" bIns="45720">
            <a:spAutoFit/>
          </a:bodyPr>
          <a:lstStyle/>
          <a:p>
            <a:pPr algn="ctr"/>
            <a:r>
              <a:rPr lang="fr-FR" sz="16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Avant.</a:t>
            </a:r>
          </a:p>
          <a:p>
            <a:pPr algn="ctr"/>
            <a:r>
              <a:rPr lang="fr-FR" sz="16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Les montants sont vernis et les portes peintes en blanc… tout l’inverse de ce qu’on voudrait !</a:t>
            </a:r>
            <a:endParaRPr lang="fr-FR"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2050" name="Picture 2" descr="F:\album travaux\DSCF242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2656" y="528574"/>
            <a:ext cx="2880320" cy="216024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CATH\Documents\LAMBARENA\photos\AAA-photos travaux\IMG_034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33056" y="2655616"/>
            <a:ext cx="2798493" cy="209023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CATH\Documents\LAMBARENA\photos\AAA-photos travaux\P107014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359" y="4448944"/>
            <a:ext cx="3633430" cy="272491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5110" y="2933309"/>
            <a:ext cx="3723929" cy="1323439"/>
          </a:xfrm>
          <a:prstGeom prst="rect">
            <a:avLst/>
          </a:prstGeom>
          <a:noFill/>
        </p:spPr>
        <p:txBody>
          <a:bodyPr wrap="square" lIns="91440" tIns="45720" rIns="91440" bIns="45720">
            <a:spAutoFit/>
          </a:bodyPr>
          <a:lstStyle/>
          <a:p>
            <a:pPr algn="ctr"/>
            <a:r>
              <a:rPr lang="fr-FR" sz="16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Objectif : remettre les portes en bois, ce qui va nécessiter décapage, ponçage (encore…) et quelques couches de vitrificateur. </a:t>
            </a:r>
          </a:p>
          <a:p>
            <a:pPr algn="ctr"/>
            <a:r>
              <a:rPr lang="fr-FR" sz="16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Thierry installe un éclairage intérieur. </a:t>
            </a:r>
            <a:endParaRPr lang="fr-FR"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8" name="Rectangle 7"/>
          <p:cNvSpPr/>
          <p:nvPr/>
        </p:nvSpPr>
        <p:spPr>
          <a:xfrm>
            <a:off x="3933056" y="5673080"/>
            <a:ext cx="2564296" cy="584775"/>
          </a:xfrm>
          <a:prstGeom prst="rect">
            <a:avLst/>
          </a:prstGeom>
          <a:noFill/>
        </p:spPr>
        <p:txBody>
          <a:bodyPr wrap="square" lIns="91440" tIns="45720" rIns="91440" bIns="45720">
            <a:spAutoFit/>
          </a:bodyPr>
          <a:lstStyle/>
          <a:p>
            <a:pPr algn="ctr"/>
            <a:r>
              <a:rPr lang="fr-FR" sz="16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Le fond et l’armature sont repeints en blanc.</a:t>
            </a:r>
          </a:p>
        </p:txBody>
      </p:sp>
      <p:pic>
        <p:nvPicPr>
          <p:cNvPr id="10242" name="Picture 2" descr="C:\Users\CATH\Documents\LAMBARENA\compléments photos 2\P10703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36912" y="7329264"/>
            <a:ext cx="3073550" cy="230503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10359" y="8049344"/>
            <a:ext cx="2564296" cy="338554"/>
          </a:xfrm>
          <a:prstGeom prst="rect">
            <a:avLst/>
          </a:prstGeom>
          <a:noFill/>
        </p:spPr>
        <p:txBody>
          <a:bodyPr wrap="square" lIns="91440" tIns="45720" rIns="91440" bIns="45720">
            <a:spAutoFit/>
          </a:bodyPr>
          <a:lstStyle/>
          <a:p>
            <a:pPr algn="ctr"/>
            <a:r>
              <a:rPr lang="fr-FR" sz="16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Et voilà le résultat !</a:t>
            </a:r>
          </a:p>
        </p:txBody>
      </p:sp>
    </p:spTree>
    <p:extLst>
      <p:ext uri="{BB962C8B-B14F-4D97-AF65-F5344CB8AC3E}">
        <p14:creationId xmlns:p14="http://schemas.microsoft.com/office/powerpoint/2010/main" val="13973506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23008" y="184407"/>
            <a:ext cx="2917465" cy="400110"/>
          </a:xfrm>
          <a:prstGeom prst="rect">
            <a:avLst/>
          </a:prstGeom>
          <a:noFill/>
        </p:spPr>
        <p:txBody>
          <a:bodyPr wrap="none" lIns="91440" tIns="45720" rIns="91440" bIns="45720">
            <a:spAutoFit/>
          </a:bodyPr>
          <a:lstStyle/>
          <a:p>
            <a:pPr algn="ctr"/>
            <a:r>
              <a:rPr lang="fr-FR" sz="2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Changement du guindeau</a:t>
            </a:r>
            <a:endParaRPr lang="fr-FR"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 name="Rectangle 2"/>
          <p:cNvSpPr/>
          <p:nvPr/>
        </p:nvSpPr>
        <p:spPr>
          <a:xfrm>
            <a:off x="3128748" y="3008784"/>
            <a:ext cx="3384375" cy="1077218"/>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1</a:t>
            </a:r>
            <a:r>
              <a:rPr lang="fr-FR" sz="1600" b="1" baseline="3000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er</a:t>
            </a: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essai : ouverture de la baille de mouillage et pose du guideau à l’avant… mais la baille est trop courte pour écouler la chaîne !</a:t>
            </a:r>
            <a:endParaRPr lang="fr-FR"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8" name="Rectangle 7"/>
          <p:cNvSpPr/>
          <p:nvPr/>
        </p:nvSpPr>
        <p:spPr>
          <a:xfrm>
            <a:off x="3239310" y="4304928"/>
            <a:ext cx="3347599" cy="584775"/>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2ème essai : pose du guideau sur la porte… mais ce n’est pas assez solide.</a:t>
            </a:r>
            <a:endParaRPr lang="fr-FR"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0" name="Rectangle 9"/>
          <p:cNvSpPr/>
          <p:nvPr/>
        </p:nvSpPr>
        <p:spPr>
          <a:xfrm>
            <a:off x="328774" y="5529064"/>
            <a:ext cx="2708836" cy="1077218"/>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Thierry </a:t>
            </a:r>
            <a:r>
              <a:rPr lang="fr-FR" sz="16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re</a:t>
            </a: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-démonte et installe un billot de bois pour accueillir le guideau : ça ne risque plus de lâcher !</a:t>
            </a:r>
            <a:endParaRPr lang="fr-FR"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12" name="Picture 2" descr="C:\Users\CATH\Pictures\Lambarena\avant\DSCF60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47603" y="756635"/>
            <a:ext cx="2585739" cy="193930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C:\Users\CATH\Documents\LAMBARENA\photos\AAA-photos travaux\IMG_022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8774" y="3008784"/>
            <a:ext cx="2708836" cy="202326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Users\CATH\Documents\LAMBARENA\photos\AAA-photos travaux\IMG_03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6993" y="5054227"/>
            <a:ext cx="2958538" cy="220977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116632" y="1064568"/>
            <a:ext cx="3133121" cy="1323439"/>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Le vieux guideau est démonté. Son installation sur le pont et l’accès à la baille de mouillage ne nous satisfont pas. Nous achetons un guindeau neuf de 1500 W.</a:t>
            </a:r>
            <a:endParaRPr lang="fr-FR"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3074" name="Picture 2" descr="C:\Users\CATH\Documents\LAMBARENA\compléments photos 2\P107033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7573" y="7295174"/>
            <a:ext cx="2570869" cy="1928041"/>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3434621" y="8136083"/>
            <a:ext cx="3078502" cy="830997"/>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Après </a:t>
            </a:r>
            <a:r>
              <a:rPr lang="fr-FR" sz="16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résinage</a:t>
            </a: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de l’ensemble, le billot peut enfin accueillir le guindeau.</a:t>
            </a:r>
          </a:p>
        </p:txBody>
      </p:sp>
    </p:spTree>
    <p:extLst>
      <p:ext uri="{BB962C8B-B14F-4D97-AF65-F5344CB8AC3E}">
        <p14:creationId xmlns:p14="http://schemas.microsoft.com/office/powerpoint/2010/main" val="40965496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11478" y="584517"/>
            <a:ext cx="3396250" cy="400110"/>
          </a:xfrm>
          <a:prstGeom prst="rect">
            <a:avLst/>
          </a:prstGeom>
          <a:noFill/>
        </p:spPr>
        <p:txBody>
          <a:bodyPr wrap="none" lIns="91440" tIns="45720" rIns="91440" bIns="45720">
            <a:spAutoFit/>
          </a:bodyPr>
          <a:lstStyle/>
          <a:p>
            <a:pPr algn="ctr"/>
            <a:r>
              <a:rPr lang="fr-FR" sz="2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Pose d’un écran dans le carré</a:t>
            </a:r>
            <a:endParaRPr lang="fr-FR"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 name="Rectangle 2"/>
          <p:cNvSpPr/>
          <p:nvPr/>
        </p:nvSpPr>
        <p:spPr>
          <a:xfrm>
            <a:off x="476672" y="1128510"/>
            <a:ext cx="5956177" cy="1077218"/>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Thierry installe un placard supplémentaire sur tribord. La porte reçoit un écran qui sera relié à l’ordinateur du bord.  Nous pourrons ainsi débattre ensemble de la route à prendre… ou regarder des photos et des films. </a:t>
            </a:r>
            <a:endParaRPr lang="fr-FR"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4098" name="Picture 2" descr="C:\Users\CATH\Documents\LAMBARENA\photos\AAA-photos travaux\P107012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4784" y="2288716"/>
            <a:ext cx="3312368" cy="2484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95232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33970" y="128464"/>
            <a:ext cx="3489417" cy="400110"/>
          </a:xfrm>
          <a:prstGeom prst="rect">
            <a:avLst/>
          </a:prstGeom>
          <a:noFill/>
        </p:spPr>
        <p:txBody>
          <a:bodyPr wrap="none" lIns="91440" tIns="45720" rIns="91440" bIns="45720">
            <a:spAutoFit/>
          </a:bodyPr>
          <a:lstStyle/>
          <a:p>
            <a:pPr algn="ctr"/>
            <a:r>
              <a:rPr lang="fr-FR" sz="2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Le plaquage de la cale moteur</a:t>
            </a:r>
            <a:endParaRPr lang="fr-FR"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 name="Rectangle 2"/>
          <p:cNvSpPr/>
          <p:nvPr/>
        </p:nvSpPr>
        <p:spPr>
          <a:xfrm>
            <a:off x="3146180" y="1596787"/>
            <a:ext cx="3679322" cy="1815882"/>
          </a:xfrm>
          <a:prstGeom prst="rect">
            <a:avLst/>
          </a:prstGeom>
          <a:noFill/>
        </p:spPr>
        <p:txBody>
          <a:bodyPr wrap="square" lIns="91440" tIns="45720" rIns="91440" bIns="45720">
            <a:spAutoFit/>
          </a:bodyPr>
          <a:lstStyle/>
          <a:p>
            <a:pPr algn="ctr"/>
            <a:r>
              <a:rPr lang="fr-FR" sz="16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Notre 1</a:t>
            </a:r>
            <a:r>
              <a:rPr lang="fr-FR" sz="1600" b="1" cap="none" spc="0" baseline="3000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ère</a:t>
            </a:r>
            <a:r>
              <a:rPr lang="fr-FR" sz="16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idée est de coller des dalles PVC imitation bois. Catherine s’attelle une journée entière au collage à la néoprène et le résultat est satisfaisant… jusqu’au lendemain où les plaques se gondolent ! Il reste à tout décoller et chercher une autre idée !</a:t>
            </a:r>
            <a:endParaRPr lang="fr-FR"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5" name="Rectangle 4"/>
          <p:cNvSpPr/>
          <p:nvPr/>
        </p:nvSpPr>
        <p:spPr>
          <a:xfrm>
            <a:off x="1196752" y="6969224"/>
            <a:ext cx="4968552" cy="1077218"/>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L’éclairage du carré est obtenu par des bandes de LED : efficaces et faible consommation record. </a:t>
            </a:r>
          </a:p>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Nous prévoyons même une bande de lumière rouge pour les quarts de nuit.</a:t>
            </a:r>
          </a:p>
        </p:txBody>
      </p:sp>
      <p:pic>
        <p:nvPicPr>
          <p:cNvPr id="6146" name="Picture 2" descr="C:\Users\CATH\Documents\LAMBARENA\compléments photos 2\P107035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665" y="1352600"/>
            <a:ext cx="3072515" cy="230425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88640" y="685967"/>
            <a:ext cx="6408712" cy="584775"/>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Le </a:t>
            </a:r>
            <a:r>
              <a:rPr lang="fr-FR" sz="16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comasel</a:t>
            </a: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est trop fragile et trop difficile à découper :</a:t>
            </a:r>
          </a:p>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on cherche une autre solution.</a:t>
            </a:r>
            <a:endParaRPr lang="fr-FR"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extLst>
      <p:ext uri="{BB962C8B-B14F-4D97-AF65-F5344CB8AC3E}">
        <p14:creationId xmlns:p14="http://schemas.microsoft.com/office/powerpoint/2010/main" val="41817579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90523" y="56456"/>
            <a:ext cx="2498248" cy="400110"/>
          </a:xfrm>
          <a:prstGeom prst="rect">
            <a:avLst/>
          </a:prstGeom>
          <a:noFill/>
        </p:spPr>
        <p:txBody>
          <a:bodyPr wrap="none" lIns="91440" tIns="45720" rIns="91440" bIns="45720">
            <a:spAutoFit/>
          </a:bodyPr>
          <a:lstStyle/>
          <a:p>
            <a:pPr algn="ctr"/>
            <a:r>
              <a:rPr lang="fr-FR" sz="2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Plaquage des cloisons</a:t>
            </a:r>
            <a:endParaRPr lang="fr-FR"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 name="Rectangle 2"/>
          <p:cNvSpPr/>
          <p:nvPr/>
        </p:nvSpPr>
        <p:spPr>
          <a:xfrm>
            <a:off x="465444" y="588858"/>
            <a:ext cx="5956177" cy="584775"/>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Fond du carré, côtés tribord et bâbord. Catherine maîtrise mieux la technique et les panneaux sont ajustés au millimètre.</a:t>
            </a:r>
            <a:endParaRPr lang="fr-FR"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5122" name="Picture 2" descr="C:\Users\CATH\Documents\LAMBARENA\compléments photos 5\20140108_14385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4664" y="1318659"/>
            <a:ext cx="2322000" cy="30960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CATH\Documents\LAMBARENA\compléments photos 5\20140114_1504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42521" y="1352600"/>
            <a:ext cx="2271088" cy="302811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CATH\Documents\LAMBARENA\compléments photos 5\20140108_144525_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1662" y="5351949"/>
            <a:ext cx="2009528" cy="267937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4520952"/>
            <a:ext cx="6741368" cy="830997"/>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Pour le côté cuisine, nous récupérons une bordure et une poignée en bois.</a:t>
            </a:r>
          </a:p>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Un peu d’ajustement à la « Fein » (outil miracle indispensable à la rénovation d’un bateau) et le tour est joué.</a:t>
            </a:r>
            <a:endParaRPr lang="fr-FR"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extLst>
      <p:ext uri="{BB962C8B-B14F-4D97-AF65-F5344CB8AC3E}">
        <p14:creationId xmlns:p14="http://schemas.microsoft.com/office/powerpoint/2010/main" val="33218480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93758" y="584517"/>
            <a:ext cx="2231701" cy="400110"/>
          </a:xfrm>
          <a:prstGeom prst="rect">
            <a:avLst/>
          </a:prstGeom>
          <a:noFill/>
        </p:spPr>
        <p:txBody>
          <a:bodyPr wrap="none" lIns="91440" tIns="45720" rIns="91440" bIns="45720">
            <a:spAutoFit/>
          </a:bodyPr>
          <a:lstStyle/>
          <a:p>
            <a:pPr algn="ctr"/>
            <a:r>
              <a:rPr lang="fr-FR" sz="2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Le plafond du carré</a:t>
            </a:r>
            <a:endParaRPr lang="fr-FR"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 name="Rectangle 2"/>
          <p:cNvSpPr/>
          <p:nvPr/>
        </p:nvSpPr>
        <p:spPr>
          <a:xfrm>
            <a:off x="3861048" y="1640632"/>
            <a:ext cx="2718302" cy="1815882"/>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Le plafond est d’abord isolé avec des plaques de liège qui procure une excellente isolation totalement ignifuge. De plus, le liège n’est pas attaqué par les rongeurs et autres petites bêtes…</a:t>
            </a:r>
            <a:endParaRPr lang="fr-FR"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4" name="Rectangle 3"/>
          <p:cNvSpPr/>
          <p:nvPr/>
        </p:nvSpPr>
        <p:spPr>
          <a:xfrm>
            <a:off x="461484" y="4168170"/>
            <a:ext cx="5847835" cy="830997"/>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Le liège est recouvert de plaques de « </a:t>
            </a:r>
            <a:r>
              <a:rPr lang="fr-FR" sz="16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comasel</a:t>
            </a: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 blanches : un matériau solide, léger, très facile à entretenir. Des baguettes vernies sont posées entre les plaques.</a:t>
            </a:r>
            <a:endParaRPr lang="fr-FR"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5" name="Rectangle 4"/>
          <p:cNvSpPr/>
          <p:nvPr/>
        </p:nvSpPr>
        <p:spPr>
          <a:xfrm>
            <a:off x="1196752" y="6969224"/>
            <a:ext cx="4968552" cy="1077218"/>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L’éclairage du carré est obtenu par des bandes de LED : efficaces et faible consommation record. </a:t>
            </a:r>
          </a:p>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Nous prévoyons même une bande de lumière rouge pour les quarts de nuit.</a:t>
            </a:r>
          </a:p>
        </p:txBody>
      </p:sp>
      <p:pic>
        <p:nvPicPr>
          <p:cNvPr id="4098" name="Picture 2" descr="C:\Users\CATH\Documents\LAMBARENA\photos\AAA-photos travaux\P107012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1485" y="1273810"/>
            <a:ext cx="3399563" cy="2549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07849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45024" y="675048"/>
            <a:ext cx="3096344" cy="2308324"/>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Le cahier des charges est complexe : la table doit permettre de composer 2 couchettes pour les invités. Patrice, grâce à son logiciel de CAO, nous concocte un trésor d’ingéniosité : une table à dimension variable (mini, midi et maxi) dont les allonges servent à agrandir les 2 banquettes. </a:t>
            </a:r>
          </a:p>
        </p:txBody>
      </p:sp>
      <p:sp>
        <p:nvSpPr>
          <p:cNvPr id="4" name="Rectangle 3"/>
          <p:cNvSpPr/>
          <p:nvPr/>
        </p:nvSpPr>
        <p:spPr>
          <a:xfrm>
            <a:off x="980728" y="128464"/>
            <a:ext cx="5012399" cy="400110"/>
          </a:xfrm>
          <a:prstGeom prst="rect">
            <a:avLst/>
          </a:prstGeom>
          <a:noFill/>
        </p:spPr>
        <p:txBody>
          <a:bodyPr wrap="none" lIns="91440" tIns="45720" rIns="91440" bIns="45720">
            <a:spAutoFit/>
          </a:bodyPr>
          <a:lstStyle/>
          <a:p>
            <a:pPr algn="ctr"/>
            <a:r>
              <a:rPr lang="fr-FR" sz="2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La table à cartes : le chef-d’œuvre de Patrice !</a:t>
            </a:r>
            <a:endParaRPr lang="fr-FR"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3074" name="Picture 2" descr="C:\Users\CATH\Documents\LAMBARENA\compléments photos 2\P10703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599103"/>
            <a:ext cx="3486927" cy="261504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CATH\Documents\LAMBARENA\compléments photos 2\P107034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2656" y="5673080"/>
            <a:ext cx="2641502" cy="198101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95290" y="3800872"/>
            <a:ext cx="3096344" cy="830997"/>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Patrice explique les subtilités de la table et de </a:t>
            </a:r>
            <a:r>
              <a:rPr lang="fr-FR"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a:t>
            </a: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 fabrication des bordures.</a:t>
            </a:r>
          </a:p>
        </p:txBody>
      </p:sp>
      <p:pic>
        <p:nvPicPr>
          <p:cNvPr id="2" name="Imag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5586" y="6749720"/>
            <a:ext cx="3472413" cy="2593592"/>
          </a:xfrm>
          <a:prstGeom prst="rect">
            <a:avLst/>
          </a:prstGeom>
        </p:spPr>
      </p:pic>
      <p:pic>
        <p:nvPicPr>
          <p:cNvPr id="5" name="Imag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85587" y="3404849"/>
            <a:ext cx="3472413" cy="2593593"/>
          </a:xfrm>
          <a:prstGeom prst="rect">
            <a:avLst/>
          </a:prstGeom>
        </p:spPr>
      </p:pic>
      <p:sp>
        <p:nvSpPr>
          <p:cNvPr id="9" name="Rectangle 8"/>
          <p:cNvSpPr/>
          <p:nvPr/>
        </p:nvSpPr>
        <p:spPr>
          <a:xfrm>
            <a:off x="0" y="8102232"/>
            <a:ext cx="3096344" cy="830997"/>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Les plaques de contreplaqué sont découpées pour rentrer dans le coffre de la voiture de Patrice.</a:t>
            </a:r>
          </a:p>
        </p:txBody>
      </p:sp>
    </p:spTree>
    <p:extLst>
      <p:ext uri="{BB962C8B-B14F-4D97-AF65-F5344CB8AC3E}">
        <p14:creationId xmlns:p14="http://schemas.microsoft.com/office/powerpoint/2010/main" val="19257317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01097" y="272480"/>
            <a:ext cx="3653436" cy="400110"/>
          </a:xfrm>
          <a:prstGeom prst="rect">
            <a:avLst/>
          </a:prstGeom>
          <a:noFill/>
        </p:spPr>
        <p:txBody>
          <a:bodyPr wrap="none" lIns="91440" tIns="45720" rIns="91440" bIns="45720">
            <a:spAutoFit/>
          </a:bodyPr>
          <a:lstStyle/>
          <a:p>
            <a:pPr algn="ctr"/>
            <a:r>
              <a:rPr lang="fr-FR" sz="2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Construction de la table du carré</a:t>
            </a:r>
            <a:endParaRPr lang="fr-FR"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 name="Rectangle 2"/>
          <p:cNvSpPr/>
          <p:nvPr/>
        </p:nvSpPr>
        <p:spPr>
          <a:xfrm>
            <a:off x="839046" y="4448944"/>
            <a:ext cx="5072145" cy="830997"/>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Chaque panneau est composé de 2 plaques de contreplaqué marine de 1,5 cm collées l’une sur l’autre. Les bordures sont en bois exotique massif. Patrice a </a:t>
            </a:r>
          </a:p>
        </p:txBody>
      </p:sp>
      <p:pic>
        <p:nvPicPr>
          <p:cNvPr id="4098" name="Picture 2" descr="C:\Users\CATH\Documents\LAMBARENA\compléments photos 2\P107037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9046" y="5745088"/>
            <a:ext cx="2776836" cy="38441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CATH\Documents\LAMBARENA\album travaux\DSC0119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6970" y="1280592"/>
            <a:ext cx="4290465" cy="28552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4149080" y="6838763"/>
            <a:ext cx="2376264" cy="1077218"/>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Après des semaines de labeur, Patrice apporte la table terminée à Quimper pour la phase de finition.</a:t>
            </a:r>
          </a:p>
        </p:txBody>
      </p:sp>
    </p:spTree>
    <p:extLst>
      <p:ext uri="{BB962C8B-B14F-4D97-AF65-F5344CB8AC3E}">
        <p14:creationId xmlns:p14="http://schemas.microsoft.com/office/powerpoint/2010/main" val="21625845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36773" y="72425"/>
            <a:ext cx="3382080" cy="400110"/>
          </a:xfrm>
          <a:prstGeom prst="rect">
            <a:avLst/>
          </a:prstGeom>
          <a:noFill/>
        </p:spPr>
        <p:txBody>
          <a:bodyPr wrap="none" lIns="91440" tIns="45720" rIns="91440" bIns="45720">
            <a:spAutoFit/>
          </a:bodyPr>
          <a:lstStyle/>
          <a:p>
            <a:pPr algn="ctr"/>
            <a:r>
              <a:rPr lang="fr-FR" sz="2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Vernissage de la table à cartes</a:t>
            </a:r>
            <a:endParaRPr lang="fr-FR"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4099" name="Picture 3" descr="C:\Users\CATH\Documents\LAMBARENA\compléments photos 2\P107037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55741"/>
            <a:ext cx="2996952" cy="224758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CATH\Documents\LAMBARENA\compléments photos 2\P107038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5" y="4969735"/>
            <a:ext cx="2996952" cy="224758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327813" y="1011085"/>
            <a:ext cx="2808311" cy="1323439"/>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La table est démontée pour que chaque panneau soit teinté puis vitrifié.</a:t>
            </a:r>
          </a:p>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C’est Catherine qui prend la main sur ce chantier. </a:t>
            </a:r>
          </a:p>
        </p:txBody>
      </p:sp>
      <p:sp>
        <p:nvSpPr>
          <p:cNvPr id="8" name="Rectangle 7"/>
          <p:cNvSpPr/>
          <p:nvPr/>
        </p:nvSpPr>
        <p:spPr>
          <a:xfrm>
            <a:off x="0" y="3080792"/>
            <a:ext cx="6858000" cy="1815882"/>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Grosse galère : Catherine ponce à la paille de fer puis teinte et passe la couche de fond dur. Le lendemain, horreur, des particules de limaille de fer sont incrustées partout dans le bois qui est tout tacheté de noir ! Invisible avant le séchage… il faut tout </a:t>
            </a:r>
            <a:r>
              <a:rPr lang="fr-FR" sz="16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reponcer</a:t>
            </a: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p>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Seconde phase de teinture et fond dur dans la serre. Catherine protège d’un film polyuréthane mais la condensation fait des marques partout. Tout est à refaire une fois de plus ! </a:t>
            </a:r>
          </a:p>
        </p:txBody>
      </p:sp>
      <p:sp>
        <p:nvSpPr>
          <p:cNvPr id="9" name="Rectangle 8"/>
          <p:cNvSpPr/>
          <p:nvPr/>
        </p:nvSpPr>
        <p:spPr>
          <a:xfrm>
            <a:off x="3327813" y="5576596"/>
            <a:ext cx="3168352" cy="830997"/>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Catherine s’installe dans la maison pour être au sec. C’est le chantier mais ça avance enfin !</a:t>
            </a:r>
          </a:p>
        </p:txBody>
      </p:sp>
      <p:sp>
        <p:nvSpPr>
          <p:cNvPr id="10" name="Rectangle 9"/>
          <p:cNvSpPr/>
          <p:nvPr/>
        </p:nvSpPr>
        <p:spPr>
          <a:xfrm>
            <a:off x="0" y="7833320"/>
            <a:ext cx="3168352" cy="830997"/>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Patrice installe les serrures : un long travail minutieux qui nécessite de remonter la table.</a:t>
            </a:r>
          </a:p>
        </p:txBody>
      </p:sp>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18993" y="7217320"/>
            <a:ext cx="3599720" cy="2688680"/>
          </a:xfrm>
          <a:prstGeom prst="rect">
            <a:avLst/>
          </a:prstGeom>
        </p:spPr>
      </p:pic>
    </p:spTree>
    <p:extLst>
      <p:ext uri="{BB962C8B-B14F-4D97-AF65-F5344CB8AC3E}">
        <p14:creationId xmlns:p14="http://schemas.microsoft.com/office/powerpoint/2010/main" val="36250781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7910" y="8047"/>
            <a:ext cx="2823915" cy="400110"/>
          </a:xfrm>
          <a:prstGeom prst="rect">
            <a:avLst/>
          </a:prstGeom>
          <a:noFill/>
        </p:spPr>
        <p:txBody>
          <a:bodyPr wrap="none" lIns="91440" tIns="45720" rIns="91440" bIns="45720">
            <a:spAutoFit/>
          </a:bodyPr>
          <a:lstStyle/>
          <a:p>
            <a:pPr algn="ctr"/>
            <a:r>
              <a:rPr lang="fr-FR" sz="2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Mise en place de la table</a:t>
            </a:r>
            <a:endParaRPr lang="fr-FR"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 name="Rectangle 2"/>
          <p:cNvSpPr/>
          <p:nvPr/>
        </p:nvSpPr>
        <p:spPr>
          <a:xfrm>
            <a:off x="0" y="589901"/>
            <a:ext cx="6858000" cy="830997"/>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Thierry et patrice montent la table dans le carré. La première étape consiste à modifier l’implantation des trappes d’accès à la cale : l’une sera condamnée et l’autre est modifiée pour permettre l’accès à la vache à eau.</a:t>
            </a:r>
            <a:endParaRPr lang="fr-FR"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6672" y="2059061"/>
            <a:ext cx="1420975" cy="1967734"/>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6872" y="2404724"/>
            <a:ext cx="1772816" cy="1324140"/>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06652" y="2216696"/>
            <a:ext cx="2093361" cy="1512168"/>
          </a:xfrm>
          <a:prstGeom prst="rect">
            <a:avLst/>
          </a:prstGeom>
        </p:spPr>
      </p:pic>
      <p:sp>
        <p:nvSpPr>
          <p:cNvPr id="8" name="Rectangle 7"/>
          <p:cNvSpPr/>
          <p:nvPr/>
        </p:nvSpPr>
        <p:spPr>
          <a:xfrm>
            <a:off x="629613" y="1699074"/>
            <a:ext cx="936104" cy="338554"/>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Avant.</a:t>
            </a:r>
            <a:endParaRPr lang="fr-FR"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9" name="Rectangle 8"/>
          <p:cNvSpPr/>
          <p:nvPr/>
        </p:nvSpPr>
        <p:spPr>
          <a:xfrm>
            <a:off x="2567743" y="2020751"/>
            <a:ext cx="1230390" cy="338554"/>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Découpage</a:t>
            </a:r>
            <a:endParaRPr lang="fr-FR"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0" name="Rectangle 9"/>
          <p:cNvSpPr/>
          <p:nvPr/>
        </p:nvSpPr>
        <p:spPr>
          <a:xfrm>
            <a:off x="5185280" y="1889784"/>
            <a:ext cx="936104" cy="338554"/>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Après.</a:t>
            </a:r>
            <a:endParaRPr lang="fr-FR"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657" y="4953000"/>
            <a:ext cx="2535085" cy="3394080"/>
          </a:xfrm>
          <a:prstGeom prst="rect">
            <a:avLst/>
          </a:prstGeom>
        </p:spPr>
      </p:pic>
      <p:pic>
        <p:nvPicPr>
          <p:cNvPr id="11" name="Imag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82759" y="4152500"/>
            <a:ext cx="3458132" cy="2497540"/>
          </a:xfrm>
          <a:prstGeom prst="rect">
            <a:avLst/>
          </a:prstGeom>
        </p:spPr>
      </p:pic>
      <p:pic>
        <p:nvPicPr>
          <p:cNvPr id="12" name="Imag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77172" y="7387867"/>
            <a:ext cx="1880828" cy="2518133"/>
          </a:xfrm>
          <a:prstGeom prst="rect">
            <a:avLst/>
          </a:prstGeom>
        </p:spPr>
      </p:pic>
      <p:sp>
        <p:nvSpPr>
          <p:cNvPr id="14" name="Rectangle 13"/>
          <p:cNvSpPr/>
          <p:nvPr/>
        </p:nvSpPr>
        <p:spPr>
          <a:xfrm>
            <a:off x="2676092" y="7095479"/>
            <a:ext cx="2244082" cy="1815882"/>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Moment de stress : est-ce que la table va s’insérer correctement ? Nous vérifions l’accessibilité autour et tout va bien ! </a:t>
            </a:r>
          </a:p>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Champagne ?</a:t>
            </a:r>
            <a:endParaRPr lang="fr-FR"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extLst>
      <p:ext uri="{BB962C8B-B14F-4D97-AF65-F5344CB8AC3E}">
        <p14:creationId xmlns:p14="http://schemas.microsoft.com/office/powerpoint/2010/main" val="8634965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2647" y="128464"/>
            <a:ext cx="5230343" cy="400110"/>
          </a:xfrm>
          <a:prstGeom prst="rect">
            <a:avLst/>
          </a:prstGeom>
          <a:noFill/>
        </p:spPr>
        <p:txBody>
          <a:bodyPr wrap="none" lIns="91440" tIns="45720" rIns="91440" bIns="45720">
            <a:spAutoFit/>
          </a:bodyPr>
          <a:lstStyle/>
          <a:p>
            <a:pPr algn="ctr"/>
            <a:r>
              <a:rPr lang="fr-FR" sz="2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Dernière couche de vernis sur la table du carré</a:t>
            </a:r>
            <a:endParaRPr lang="fr-FR"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 name="Rectangle 2"/>
          <p:cNvSpPr/>
          <p:nvPr/>
        </p:nvSpPr>
        <p:spPr>
          <a:xfrm>
            <a:off x="3487663" y="1093645"/>
            <a:ext cx="2893665" cy="830997"/>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Pour les finitions, nous installons une bulle dans la maison pour éviter la poussière.</a:t>
            </a:r>
          </a:p>
        </p:txBody>
      </p:sp>
      <p:sp>
        <p:nvSpPr>
          <p:cNvPr id="9" name="Rectangle 8"/>
          <p:cNvSpPr/>
          <p:nvPr/>
        </p:nvSpPr>
        <p:spPr>
          <a:xfrm>
            <a:off x="0" y="3266888"/>
            <a:ext cx="3573016" cy="1569660"/>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Catherine reprend ses pinceaux… </a:t>
            </a:r>
          </a:p>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et s’équipe comme un cosmonaute : combinaison blanche et chaussons bleus.</a:t>
            </a:r>
          </a:p>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9 ou 10 couches sur les parties extérieures, ça ira ?</a:t>
            </a:r>
          </a:p>
        </p:txBody>
      </p:sp>
      <p:pic>
        <p:nvPicPr>
          <p:cNvPr id="6146" name="Picture 2" descr="C:\Users\CATH\Documents\LAMBARENA\compléments photos 5\P10704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048" y="715665"/>
            <a:ext cx="3211186" cy="2408252"/>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CATH\Documents\LAMBARENA\compléments photos 5\P10704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49748" y="2288703"/>
            <a:ext cx="3208252" cy="2406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57828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Rénovation de la cuisine</a:t>
            </a:r>
            <a:endParaRPr lang="fr-FR" dirty="0"/>
          </a:p>
        </p:txBody>
      </p:sp>
      <p:sp>
        <p:nvSpPr>
          <p:cNvPr id="3" name="Sous-titre 2"/>
          <p:cNvSpPr>
            <a:spLocks noGrp="1"/>
          </p:cNvSpPr>
          <p:nvPr>
            <p:ph type="subTitle" idx="1"/>
          </p:nvPr>
        </p:nvSpPr>
        <p:spPr/>
        <p:txBody>
          <a:bodyPr>
            <a:normAutofit fontScale="85000" lnSpcReduction="20000"/>
          </a:bodyPr>
          <a:lstStyle/>
          <a:p>
            <a:r>
              <a:rPr lang="fr-FR" dirty="0" smtClean="0"/>
              <a:t>Le coin évier</a:t>
            </a:r>
          </a:p>
          <a:p>
            <a:r>
              <a:rPr lang="fr-FR" dirty="0" smtClean="0"/>
              <a:t>Les placards</a:t>
            </a:r>
          </a:p>
          <a:p>
            <a:r>
              <a:rPr lang="fr-FR" dirty="0" smtClean="0"/>
              <a:t>Le réfrigérateur</a:t>
            </a:r>
          </a:p>
          <a:p>
            <a:r>
              <a:rPr lang="fr-FR" dirty="0" smtClean="0"/>
              <a:t>Pose d’un hublot</a:t>
            </a:r>
          </a:p>
          <a:p>
            <a:r>
              <a:rPr lang="fr-FR" dirty="0" smtClean="0"/>
              <a:t>Le plafond</a:t>
            </a:r>
          </a:p>
          <a:p>
            <a:r>
              <a:rPr lang="fr-FR" dirty="0" smtClean="0"/>
              <a:t>???</a:t>
            </a:r>
            <a:endParaRPr lang="fr-FR" dirty="0"/>
          </a:p>
        </p:txBody>
      </p:sp>
    </p:spTree>
    <p:extLst>
      <p:ext uri="{BB962C8B-B14F-4D97-AF65-F5344CB8AC3E}">
        <p14:creationId xmlns:p14="http://schemas.microsoft.com/office/powerpoint/2010/main" val="359523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9267" y="56456"/>
            <a:ext cx="4781629" cy="400110"/>
          </a:xfrm>
          <a:prstGeom prst="rect">
            <a:avLst/>
          </a:prstGeom>
          <a:noFill/>
        </p:spPr>
        <p:txBody>
          <a:bodyPr wrap="none" lIns="91440" tIns="45720" rIns="91440" bIns="45720">
            <a:spAutoFit/>
          </a:bodyPr>
          <a:lstStyle/>
          <a:p>
            <a:pPr algn="ctr"/>
            <a:r>
              <a:rPr lang="fr-FR"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Réaménagement de la baille de mouillage</a:t>
            </a:r>
            <a:endParaRPr lang="fr-FR"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 name="Rectangle 2"/>
          <p:cNvSpPr/>
          <p:nvPr/>
        </p:nvSpPr>
        <p:spPr>
          <a:xfrm>
            <a:off x="2996952" y="622531"/>
            <a:ext cx="3861048" cy="1815882"/>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Une fois le guideau installé, Thierry fait des essais de remontée de chaîne. La baille est trop petite et la chaîne se bloque. Après quelques essais pour améliorer la glisse, Thierry décide d’agrandir la baille en neutralisant la partie inutilisée faisant tampon avec la cabine AV. </a:t>
            </a: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624" y="591633"/>
            <a:ext cx="2754148" cy="2057111"/>
          </a:xfrm>
          <a:prstGeom prst="rect">
            <a:avLst/>
          </a:prstGeom>
        </p:spPr>
      </p:pic>
      <p:sp>
        <p:nvSpPr>
          <p:cNvPr id="6" name="Rectangle 5"/>
          <p:cNvSpPr/>
          <p:nvPr/>
        </p:nvSpPr>
        <p:spPr>
          <a:xfrm>
            <a:off x="188640" y="2864768"/>
            <a:ext cx="3021871" cy="1569660"/>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Pour faciliter l’accès, il pose 2 portes : l’une pour accéder à la chaîne, l’autre pour accéder à la batterie installée à proximité du guindeau pour éviter un gros câblage électrique.</a:t>
            </a:r>
          </a:p>
        </p:txBody>
      </p:sp>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5794" y="2576736"/>
            <a:ext cx="3215263" cy="2401524"/>
          </a:xfrm>
          <a:prstGeom prst="rect">
            <a:avLst/>
          </a:prstGeom>
        </p:spPr>
      </p:pic>
    </p:spTree>
    <p:extLst>
      <p:ext uri="{BB962C8B-B14F-4D97-AF65-F5344CB8AC3E}">
        <p14:creationId xmlns:p14="http://schemas.microsoft.com/office/powerpoint/2010/main" val="42942923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72227" y="584517"/>
            <a:ext cx="4274760" cy="400110"/>
          </a:xfrm>
          <a:prstGeom prst="rect">
            <a:avLst/>
          </a:prstGeom>
          <a:noFill/>
        </p:spPr>
        <p:txBody>
          <a:bodyPr wrap="none" lIns="91440" tIns="45720" rIns="91440" bIns="45720">
            <a:spAutoFit/>
          </a:bodyPr>
          <a:lstStyle/>
          <a:p>
            <a:pPr algn="ctr"/>
            <a:r>
              <a:rPr lang="fr-FR" sz="2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Rénovation de la cuisine : partie évier</a:t>
            </a:r>
            <a:endParaRPr lang="fr-FR"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 name="Rectangle 2"/>
          <p:cNvSpPr/>
          <p:nvPr/>
        </p:nvSpPr>
        <p:spPr>
          <a:xfrm>
            <a:off x="3573016" y="1685442"/>
            <a:ext cx="3078342" cy="1569660"/>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Un évier neuf est posé avec un robinet « normal » : eau douce chaude et froide obtenues grâce à la pompe à eau électrique. Un petit robinet avec pompe à pied permet d’avoir de l’eau de mer.</a:t>
            </a:r>
            <a:endParaRPr lang="fr-FR"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1026" name="Picture 2" descr="F:\album travaux\DSCF243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7053" y="1685442"/>
            <a:ext cx="3175963" cy="238197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F:\album travaux\DSCF243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7317" y="6142284"/>
            <a:ext cx="4700192" cy="352514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94674" y="4304928"/>
            <a:ext cx="5598622" cy="1077218"/>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Un second réservoir de gasoil, lui aussi remis à neuf, reste accessible grâce au panneau ouvrant monté sur charnières. Un espace libre permet de placer une poche souple d’eau grise et des filtres pour l’eau douce.</a:t>
            </a:r>
            <a:endParaRPr lang="fr-FR"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4" name="Rectangle 3"/>
          <p:cNvSpPr/>
          <p:nvPr/>
        </p:nvSpPr>
        <p:spPr>
          <a:xfrm>
            <a:off x="1353207" y="5218954"/>
            <a:ext cx="4151585" cy="92333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r-FR"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photo</a:t>
            </a:r>
            <a:endParaRPr lang="fr-FR"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8658892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78702" y="584517"/>
            <a:ext cx="4261808" cy="400110"/>
          </a:xfrm>
          <a:prstGeom prst="rect">
            <a:avLst/>
          </a:prstGeom>
          <a:noFill/>
        </p:spPr>
        <p:txBody>
          <a:bodyPr wrap="none" lIns="91440" tIns="45720" rIns="91440" bIns="45720">
            <a:spAutoFit/>
          </a:bodyPr>
          <a:lstStyle/>
          <a:p>
            <a:pPr algn="ctr"/>
            <a:r>
              <a:rPr lang="fr-FR" sz="2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Rénovation des placards de la cuisine</a:t>
            </a:r>
            <a:endParaRPr lang="fr-FR"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 name="Rectangle 2"/>
          <p:cNvSpPr/>
          <p:nvPr/>
        </p:nvSpPr>
        <p:spPr>
          <a:xfrm>
            <a:off x="2126547" y="2144688"/>
            <a:ext cx="3510390" cy="584775"/>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Tout est repeint en blanc : le fond des placards, les montants et les portes.</a:t>
            </a:r>
            <a:endParaRPr lang="fr-FR"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5122" name="Picture 2" descr="C:\Users\CATH\Documents\LAMBARENA\photos\AAA-photos travaux\P107013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1455" y="4232920"/>
            <a:ext cx="2353470" cy="176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75248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56599" y="584517"/>
            <a:ext cx="3706015" cy="400110"/>
          </a:xfrm>
          <a:prstGeom prst="rect">
            <a:avLst/>
          </a:prstGeom>
          <a:noFill/>
        </p:spPr>
        <p:txBody>
          <a:bodyPr wrap="none" lIns="91440" tIns="45720" rIns="91440" bIns="45720">
            <a:spAutoFit/>
          </a:bodyPr>
          <a:lstStyle/>
          <a:p>
            <a:pPr algn="ctr"/>
            <a:r>
              <a:rPr lang="fr-FR" sz="2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Pose d’un hublot dans la cuisine</a:t>
            </a:r>
            <a:endParaRPr lang="fr-FR"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 name="Rectangle 2"/>
          <p:cNvSpPr/>
          <p:nvPr/>
        </p:nvSpPr>
        <p:spPr>
          <a:xfrm>
            <a:off x="429286" y="4232920"/>
            <a:ext cx="5760640" cy="584775"/>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La cuisine est sombre. </a:t>
            </a:r>
          </a:p>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Thierry perce une ouverture vers le cockpit pour poser un hublot.</a:t>
            </a:r>
            <a:endParaRPr lang="fr-FR"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10242" name="Picture 2" descr="C:\Users\CATH\Documents\LAMBARENA\photos\AAA-photos travaux\IMG_037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17926" y="5347118"/>
            <a:ext cx="3092758" cy="2310023"/>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CATH\Documents\LAMBARENA\photos\AAA-photos travaux\DSCF247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8528" y="1568624"/>
            <a:ext cx="3202156" cy="2401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14913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628800" y="3152800"/>
            <a:ext cx="4138786" cy="2124074"/>
          </a:xfrm>
        </p:spPr>
        <p:txBody>
          <a:bodyPr/>
          <a:lstStyle/>
          <a:p>
            <a:r>
              <a:rPr lang="fr-FR" dirty="0" smtClean="0"/>
              <a:t>Rénovation de la cabine AV</a:t>
            </a:r>
            <a:endParaRPr lang="fr-FR" dirty="0"/>
          </a:p>
        </p:txBody>
      </p:sp>
      <p:sp>
        <p:nvSpPr>
          <p:cNvPr id="3" name="Sous-titre 2"/>
          <p:cNvSpPr>
            <a:spLocks noGrp="1"/>
          </p:cNvSpPr>
          <p:nvPr>
            <p:ph type="subTitle" idx="1"/>
          </p:nvPr>
        </p:nvSpPr>
        <p:spPr/>
        <p:txBody>
          <a:bodyPr>
            <a:normAutofit/>
          </a:bodyPr>
          <a:lstStyle/>
          <a:p>
            <a:r>
              <a:rPr lang="fr-FR" dirty="0" smtClean="0"/>
              <a:t>???</a:t>
            </a:r>
            <a:endParaRPr lang="fr-FR" dirty="0"/>
          </a:p>
        </p:txBody>
      </p:sp>
    </p:spTree>
    <p:extLst>
      <p:ext uri="{BB962C8B-B14F-4D97-AF65-F5344CB8AC3E}">
        <p14:creationId xmlns:p14="http://schemas.microsoft.com/office/powerpoint/2010/main" val="874099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84784" y="0"/>
            <a:ext cx="3903120" cy="400110"/>
          </a:xfrm>
          <a:prstGeom prst="rect">
            <a:avLst/>
          </a:prstGeom>
          <a:noFill/>
        </p:spPr>
        <p:txBody>
          <a:bodyPr wrap="none" lIns="91440" tIns="45720" rIns="91440" bIns="45720">
            <a:spAutoFit/>
          </a:bodyPr>
          <a:lstStyle/>
          <a:p>
            <a:pPr algn="ctr"/>
            <a:r>
              <a:rPr lang="fr-FR"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Changement du revêtement mural </a:t>
            </a:r>
            <a:endParaRPr lang="fr-FR"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 name="Rectangle 2"/>
          <p:cNvSpPr/>
          <p:nvPr/>
        </p:nvSpPr>
        <p:spPr>
          <a:xfrm>
            <a:off x="2404276" y="597178"/>
            <a:ext cx="1779911" cy="1569660"/>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Catherine enlève la moquette murale : </a:t>
            </a:r>
          </a:p>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un travail de patience car il est bien collé !</a:t>
            </a:r>
            <a:endParaRPr lang="fr-FR"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12290" name="Picture 2" descr="C:\Users\CATH\Documents\LAMBARENA\photos\AAA-photos travaux\DSCF242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83791"/>
            <a:ext cx="2369228" cy="1776921"/>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2807" y="511782"/>
            <a:ext cx="2571833" cy="1920937"/>
          </a:xfrm>
          <a:prstGeom prst="rect">
            <a:avLst/>
          </a:prstGeom>
        </p:spPr>
      </p:pic>
    </p:spTree>
    <p:extLst>
      <p:ext uri="{BB962C8B-B14F-4D97-AF65-F5344CB8AC3E}">
        <p14:creationId xmlns:p14="http://schemas.microsoft.com/office/powerpoint/2010/main" val="23491226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16899" y="584517"/>
            <a:ext cx="2385397" cy="400110"/>
          </a:xfrm>
          <a:prstGeom prst="rect">
            <a:avLst/>
          </a:prstGeom>
          <a:noFill/>
        </p:spPr>
        <p:txBody>
          <a:bodyPr wrap="none" lIns="91440" tIns="45720" rIns="91440" bIns="45720">
            <a:spAutoFit/>
          </a:bodyPr>
          <a:lstStyle/>
          <a:p>
            <a:pPr algn="ctr"/>
            <a:r>
              <a:rPr lang="fr-FR"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Le décapage du pont</a:t>
            </a:r>
            <a:endParaRPr lang="fr-FR"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 name="Rectangle 2"/>
          <p:cNvSpPr/>
          <p:nvPr/>
        </p:nvSpPr>
        <p:spPr>
          <a:xfrm>
            <a:off x="3789039" y="4939115"/>
            <a:ext cx="2385265" cy="1323439"/>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Catherine est obligée d’utiliser le décapeur thermique et la spatule. </a:t>
            </a:r>
          </a:p>
          <a:p>
            <a:pPr algn="ctr"/>
            <a:endPar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4 week-ends de grattage !</a:t>
            </a:r>
            <a:endParaRPr lang="fr-FR"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8" name="Rectangle 7"/>
          <p:cNvSpPr/>
          <p:nvPr/>
        </p:nvSpPr>
        <p:spPr>
          <a:xfrm>
            <a:off x="825411" y="8358648"/>
            <a:ext cx="1202684" cy="584775"/>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Avant décapage</a:t>
            </a:r>
            <a:endParaRPr lang="fr-FR"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9" name="Rectangle 8"/>
          <p:cNvSpPr/>
          <p:nvPr/>
        </p:nvSpPr>
        <p:spPr>
          <a:xfrm>
            <a:off x="2828621" y="8348769"/>
            <a:ext cx="1312091" cy="584775"/>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Après décapage</a:t>
            </a:r>
            <a:endParaRPr lang="fr-FR"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0" name="Rectangle 9"/>
          <p:cNvSpPr/>
          <p:nvPr/>
        </p:nvSpPr>
        <p:spPr>
          <a:xfrm>
            <a:off x="4365104" y="8466995"/>
            <a:ext cx="2160240" cy="1077218"/>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Le pont AV est abîmé et nous étalons une couche de résine protectrice.</a:t>
            </a:r>
            <a:endParaRPr lang="fr-FR"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11" name="Picture 2" descr="C:\Users\CATH\Documents\LAMBARENA\photos\AAA-photos travaux\IMG_009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027" y="3131295"/>
            <a:ext cx="2700570" cy="36156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CATH\Documents\LAMBARENA\photos\AAA-photos travaux\IMG_01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6706" y="6990409"/>
            <a:ext cx="1970898" cy="136774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Users\CATH\Documents\LAMBARENA\photos\AAA-photos travaux\IMG_010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11585" y="7023065"/>
            <a:ext cx="1769029" cy="132131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CATH\Documents\LAMBARENA\photos\AAA-photos travaux\IMG_010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53136" y="7023065"/>
            <a:ext cx="1774910" cy="132570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album travaux\IMG_008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53454" y="1280592"/>
            <a:ext cx="3571890" cy="266789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254364" y="1280592"/>
            <a:ext cx="2574257" cy="1569660"/>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Mauvaise surprise : impossible de poncer le pont car l’antidérapant est fait de limaille de fer et le ponçage déclenche des gerbes d’étincelles. </a:t>
            </a:r>
            <a:endParaRPr lang="fr-FR"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extLst>
      <p:ext uri="{BB962C8B-B14F-4D97-AF65-F5344CB8AC3E}">
        <p14:creationId xmlns:p14="http://schemas.microsoft.com/office/powerpoint/2010/main" val="4096549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60176" y="584514"/>
            <a:ext cx="3498842" cy="707886"/>
          </a:xfrm>
          <a:prstGeom prst="rect">
            <a:avLst/>
          </a:prstGeom>
          <a:noFill/>
        </p:spPr>
        <p:txBody>
          <a:bodyPr wrap="none" lIns="91440" tIns="45720" rIns="91440" bIns="45720">
            <a:spAutoFit/>
          </a:bodyPr>
          <a:lstStyle/>
          <a:p>
            <a:pPr algn="ctr"/>
            <a:r>
              <a:rPr lang="fr-FR" sz="2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Pont : déplacement des nables </a:t>
            </a:r>
          </a:p>
          <a:p>
            <a:pPr algn="ctr"/>
            <a:r>
              <a:rPr lang="fr-FR" sz="2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et pose de boites à dorades</a:t>
            </a:r>
            <a:endParaRPr lang="fr-FR"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 name="Rectangle 2"/>
          <p:cNvSpPr/>
          <p:nvPr/>
        </p:nvSpPr>
        <p:spPr>
          <a:xfrm>
            <a:off x="3132825" y="2022127"/>
            <a:ext cx="3510390" cy="1077218"/>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La plupart des nables sont déplacées pour réduire les longueurs de tuyaux. </a:t>
            </a:r>
          </a:p>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Des trous à boucher avec de la résine… et des trous à percer !</a:t>
            </a:r>
            <a:endParaRPr lang="fr-FR"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6" name="Rectangle 5"/>
          <p:cNvSpPr/>
          <p:nvPr/>
        </p:nvSpPr>
        <p:spPr>
          <a:xfrm>
            <a:off x="436951" y="4291280"/>
            <a:ext cx="2566141" cy="1323439"/>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Les aérateurs sont remplacés par des « boites à dorades » en inox : étanchéité assurée et meilleure aération.</a:t>
            </a:r>
            <a:endParaRPr lang="fr-FR"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7" name="Picture 2" descr="C:\Users\CATH\Documents\LAMBARENA\photos\AAA-photos travaux\IMG_010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6951" y="1628800"/>
            <a:ext cx="2477727" cy="187220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CATH\Documents\LAMBARENA\photos\AAA-photos travaux\IMG_031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5298" y="4016896"/>
            <a:ext cx="3065443" cy="228962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862858" y="6753200"/>
            <a:ext cx="5158430" cy="584775"/>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Une « boite à dorades » est posée derrière le mât arrière pour assurer la ventilation du cabinet de toilettes AR.</a:t>
            </a:r>
            <a:endParaRPr lang="fr-FR"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extLst>
      <p:ext uri="{BB962C8B-B14F-4D97-AF65-F5344CB8AC3E}">
        <p14:creationId xmlns:p14="http://schemas.microsoft.com/office/powerpoint/2010/main" val="40965496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4871" y="56456"/>
            <a:ext cx="5030416" cy="400110"/>
          </a:xfrm>
          <a:prstGeom prst="rect">
            <a:avLst/>
          </a:prstGeom>
          <a:noFill/>
        </p:spPr>
        <p:txBody>
          <a:bodyPr wrap="none" lIns="91440" tIns="45720" rIns="91440" bIns="45720">
            <a:spAutoFit/>
          </a:bodyPr>
          <a:lstStyle/>
          <a:p>
            <a:pPr algn="ctr"/>
            <a:r>
              <a:rPr lang="fr-FR" sz="2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Préparation et couche d’apprêt sur le pont AV</a:t>
            </a:r>
            <a:endParaRPr lang="fr-FR"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 name="Rectangle 2"/>
          <p:cNvSpPr/>
          <p:nvPr/>
        </p:nvSpPr>
        <p:spPr>
          <a:xfrm>
            <a:off x="3622819" y="1352600"/>
            <a:ext cx="3021871" cy="830997"/>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Après ponçage on bouche les irrégularités avec de la résine… et on ponce à nouveau !</a:t>
            </a:r>
            <a:endParaRPr lang="fr-FR"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5" name="Rectangle 4"/>
          <p:cNvSpPr/>
          <p:nvPr/>
        </p:nvSpPr>
        <p:spPr>
          <a:xfrm>
            <a:off x="139051" y="3071920"/>
            <a:ext cx="6408714" cy="830997"/>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Premier essai durant l’été pour Catherine de peinture bi-composant pour une couche d’apprêt sur l’avant du pont. Le mélange de la résine est délicat… mais le résultat est pas mal ! </a:t>
            </a:r>
            <a:endParaRPr lang="fr-FR"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7" name="Picture 2" descr="C:\Users\CATH\Documents\LAMBARENA\photos\AAA-photos travaux\IMG_04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2381" y="4122734"/>
            <a:ext cx="3171027" cy="23684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CATH\Documents\LAMBARENA\photos\AAA-photos travaux\IMG_040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24958" y="224195"/>
            <a:ext cx="2410123" cy="322677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622819" y="4089679"/>
            <a:ext cx="2924945" cy="2308324"/>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Même avec 2 couches les irrégularités sont encore trop importantes. Il faut boucher les trous et lisser les bosses avec du mastic… et </a:t>
            </a:r>
            <a:r>
              <a:rPr lang="fr-FR" sz="16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re</a:t>
            </a: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-poncer une fois encore ! Thierry passera encore 2 couches (enfin… 4 car il a oublié le durcisseur et a dû tout recommencer </a:t>
            </a: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a:t>
            </a:r>
            <a:endParaRPr lang="fr-FR"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extLst>
      <p:ext uri="{BB962C8B-B14F-4D97-AF65-F5344CB8AC3E}">
        <p14:creationId xmlns:p14="http://schemas.microsoft.com/office/powerpoint/2010/main" val="40965496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51792" y="56456"/>
            <a:ext cx="1516569" cy="400110"/>
          </a:xfrm>
          <a:prstGeom prst="rect">
            <a:avLst/>
          </a:prstGeom>
          <a:noFill/>
        </p:spPr>
        <p:txBody>
          <a:bodyPr wrap="none" lIns="91440" tIns="45720" rIns="91440" bIns="45720">
            <a:spAutoFit/>
          </a:bodyPr>
          <a:lstStyle/>
          <a:p>
            <a:pPr algn="ctr"/>
            <a:r>
              <a:rPr lang="fr-FR"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Pointe avant</a:t>
            </a:r>
            <a:endParaRPr lang="fr-FR"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 name="Rectangle 2"/>
          <p:cNvSpPr/>
          <p:nvPr/>
        </p:nvSpPr>
        <p:spPr>
          <a:xfrm>
            <a:off x="3622819" y="1064568"/>
            <a:ext cx="3190557" cy="1815882"/>
          </a:xfrm>
          <a:prstGeom prst="rect">
            <a:avLst/>
          </a:prstGeom>
          <a:noFill/>
        </p:spPr>
        <p:txBody>
          <a:bodyPr wrap="square" lIns="91440" tIns="45720" rIns="91440" bIns="45720">
            <a:spAutoFit/>
          </a:bodyPr>
          <a:lstStyle/>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Une fois le guindeau posé et les ouvertures faites pour accéder à la baille de mouillage, la pointe avant est poncée. </a:t>
            </a:r>
          </a:p>
          <a:p>
            <a:pPr algn="ctr"/>
            <a:endPar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ctr"/>
            <a:r>
              <a:rPr lang="fr-FR"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Après un glaçage, Thierry applique les couches d’apprêt blanc.</a:t>
            </a: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483" y="704528"/>
            <a:ext cx="3429001" cy="2561167"/>
          </a:xfrm>
          <a:prstGeom prst="rect">
            <a:avLst/>
          </a:prstGeom>
        </p:spPr>
      </p:pic>
    </p:spTree>
    <p:extLst>
      <p:ext uri="{BB962C8B-B14F-4D97-AF65-F5344CB8AC3E}">
        <p14:creationId xmlns:p14="http://schemas.microsoft.com/office/powerpoint/2010/main" val="992027553"/>
      </p:ext>
    </p:extLst>
  </p:cSld>
  <p:clrMapOvr>
    <a:masterClrMapping/>
  </p:clrMapOvr>
</p:sld>
</file>

<file path=ppt/theme/theme1.xml><?xml version="1.0" encoding="utf-8"?>
<a:theme xmlns:a="http://schemas.openxmlformats.org/drawingml/2006/main" name="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12006</TotalTime>
  <Words>3447</Words>
  <Application>Microsoft Office PowerPoint</Application>
  <PresentationFormat>Format A4 (210 x 297 mm)</PresentationFormat>
  <Paragraphs>253</Paragraphs>
  <Slides>54</Slides>
  <Notes>0</Notes>
  <HiddenSlides>0</HiddenSlides>
  <MMClips>0</MMClips>
  <ScaleCrop>false</ScaleCrop>
  <HeadingPairs>
    <vt:vector size="4" baseType="variant">
      <vt:variant>
        <vt:lpstr>Thème</vt:lpstr>
      </vt:variant>
      <vt:variant>
        <vt:i4>1</vt:i4>
      </vt:variant>
      <vt:variant>
        <vt:lpstr>Titres des diapositives</vt:lpstr>
      </vt:variant>
      <vt:variant>
        <vt:i4>54</vt:i4>
      </vt:variant>
    </vt:vector>
  </HeadingPairs>
  <TitlesOfParts>
    <vt:vector size="55" baseType="lpstr">
      <vt:lpstr>Conception personnalisée</vt:lpstr>
      <vt:lpstr>L’aménagement du pont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cockpit</vt:lpstr>
      <vt:lpstr>Présentation PowerPoint</vt:lpstr>
      <vt:lpstr>Présentation PowerPoint</vt:lpstr>
      <vt:lpstr>Présentation PowerPoint</vt:lpstr>
      <vt:lpstr>La coque</vt:lpstr>
      <vt:lpstr>Présentation PowerPoint</vt:lpstr>
      <vt:lpstr>L’aménagement de la cabine AR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La construction du cabinet de toilettes AR</vt:lpstr>
      <vt:lpstr>Présentation PowerPoint</vt:lpstr>
      <vt:lpstr>Présentation PowerPoint</vt:lpstr>
      <vt:lpstr>Présentation PowerPoint</vt:lpstr>
      <vt:lpstr>Présentation PowerPoint</vt:lpstr>
      <vt:lpstr>Présentation PowerPoint</vt:lpstr>
      <vt:lpstr>L’espace table à cartes</vt:lpstr>
      <vt:lpstr>Présentation PowerPoint</vt:lpstr>
      <vt:lpstr>Présentation PowerPoint</vt:lpstr>
      <vt:lpstr>Présentation PowerPoint</vt:lpstr>
      <vt:lpstr>Présentation PowerPoint</vt:lpstr>
      <vt:lpstr>Présentation PowerPoint</vt:lpstr>
      <vt:lpstr>Présentation PowerPoint</vt:lpstr>
      <vt:lpstr>Rénovation du carré</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Rénovation de la cuisine</vt:lpstr>
      <vt:lpstr>Présentation PowerPoint</vt:lpstr>
      <vt:lpstr>Présentation PowerPoint</vt:lpstr>
      <vt:lpstr>Présentation PowerPoint</vt:lpstr>
      <vt:lpstr>Rénovation de la cabine AV</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CATH</dc:creator>
  <cp:lastModifiedBy>CATH</cp:lastModifiedBy>
  <cp:revision>159</cp:revision>
  <dcterms:created xsi:type="dcterms:W3CDTF">2013-07-03T19:11:16Z</dcterms:created>
  <dcterms:modified xsi:type="dcterms:W3CDTF">2014-01-17T10:52:12Z</dcterms:modified>
</cp:coreProperties>
</file>